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1" r:id="rId2"/>
    <p:sldMasterId id="2147483654" r:id="rId3"/>
    <p:sldMasterId id="2147483656" r:id="rId4"/>
    <p:sldMasterId id="2147483658" r:id="rId5"/>
  </p:sldMasterIdLst>
  <p:notesMasterIdLst>
    <p:notesMasterId r:id="rId36"/>
  </p:notesMasterIdLst>
  <p:handoutMasterIdLst>
    <p:handoutMasterId r:id="rId37"/>
  </p:handoutMasterIdLst>
  <p:sldIdLst>
    <p:sldId id="256" r:id="rId6"/>
    <p:sldId id="261" r:id="rId7"/>
    <p:sldId id="260" r:id="rId8"/>
    <p:sldId id="272" r:id="rId9"/>
    <p:sldId id="262" r:id="rId10"/>
    <p:sldId id="302" r:id="rId11"/>
    <p:sldId id="303" r:id="rId12"/>
    <p:sldId id="314" r:id="rId13"/>
    <p:sldId id="304" r:id="rId14"/>
    <p:sldId id="315" r:id="rId15"/>
    <p:sldId id="316" r:id="rId16"/>
    <p:sldId id="317" r:id="rId17"/>
    <p:sldId id="305" r:id="rId18"/>
    <p:sldId id="318" r:id="rId19"/>
    <p:sldId id="319" r:id="rId20"/>
    <p:sldId id="284" r:id="rId21"/>
    <p:sldId id="320" r:id="rId22"/>
    <p:sldId id="298" r:id="rId23"/>
    <p:sldId id="322" r:id="rId24"/>
    <p:sldId id="321" r:id="rId25"/>
    <p:sldId id="324" r:id="rId26"/>
    <p:sldId id="323" r:id="rId27"/>
    <p:sldId id="299" r:id="rId28"/>
    <p:sldId id="326" r:id="rId29"/>
    <p:sldId id="327" r:id="rId30"/>
    <p:sldId id="300" r:id="rId31"/>
    <p:sldId id="329" r:id="rId32"/>
    <p:sldId id="328" r:id="rId33"/>
    <p:sldId id="301" r:id="rId34"/>
    <p:sldId id="297"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5" autoAdjust="0"/>
    <p:restoredTop sz="80432" autoAdjust="0"/>
  </p:normalViewPr>
  <p:slideViewPr>
    <p:cSldViewPr snapToGrid="0" snapToObjects="1">
      <p:cViewPr>
        <p:scale>
          <a:sx n="100" d="100"/>
          <a:sy n="100" d="100"/>
        </p:scale>
        <p:origin x="-78" y="618"/>
      </p:cViewPr>
      <p:guideLst>
        <p:guide orient="horz" pos="2160"/>
        <p:guide pos="2880"/>
      </p:guideLst>
    </p:cSldViewPr>
  </p:slideViewPr>
  <p:notesTextViewPr>
    <p:cViewPr>
      <p:scale>
        <a:sx n="100" d="100"/>
        <a:sy n="100" d="100"/>
      </p:scale>
      <p:origin x="0" y="0"/>
    </p:cViewPr>
  </p:notesTextViewPr>
  <p:sorterViewPr>
    <p:cViewPr>
      <p:scale>
        <a:sx n="65" d="100"/>
        <a:sy n="65" d="100"/>
      </p:scale>
      <p:origin x="0" y="0"/>
    </p:cViewPr>
  </p:sorterViewPr>
  <p:notesViewPr>
    <p:cSldViewPr snapToGrid="0" snapToObjects="1">
      <p:cViewPr varScale="1">
        <p:scale>
          <a:sx n="67" d="100"/>
          <a:sy n="67" d="100"/>
        </p:scale>
        <p:origin x="-326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4287" y="14288"/>
            <a:ext cx="3100383" cy="457200"/>
          </a:xfrm>
          <a:prstGeom prst="rect">
            <a:avLst/>
          </a:prstGeom>
        </p:spPr>
        <p:txBody>
          <a:bodyPr vert="horz" lIns="91440" tIns="45720" rIns="91440" bIns="45720" rtlCol="0"/>
          <a:lstStyle>
            <a:lvl1pPr algn="l">
              <a:defRPr sz="1200"/>
            </a:lvl1pPr>
          </a:lstStyle>
          <a:p>
            <a:r>
              <a:rPr lang="en-CA" b="1" dirty="0" smtClean="0"/>
              <a:t>Sterile Compounding and Aseptic Technique</a:t>
            </a:r>
            <a:endParaRPr lang="en-CA" b="1" dirty="0"/>
          </a:p>
        </p:txBody>
      </p:sp>
      <p:sp>
        <p:nvSpPr>
          <p:cNvPr id="4" name="Footer Placeholder 3"/>
          <p:cNvSpPr>
            <a:spLocks noGrp="1"/>
          </p:cNvSpPr>
          <p:nvPr>
            <p:ph type="ftr" sz="quarter" idx="2"/>
          </p:nvPr>
        </p:nvSpPr>
        <p:spPr>
          <a:xfrm>
            <a:off x="-1" y="8670925"/>
            <a:ext cx="4071935" cy="457200"/>
          </a:xfrm>
          <a:prstGeom prst="rect">
            <a:avLst/>
          </a:prstGeom>
        </p:spPr>
        <p:txBody>
          <a:bodyPr vert="horz" lIns="91440" tIns="45720" rIns="91440" bIns="45720" rtlCol="0" anchor="b"/>
          <a:lstStyle>
            <a:lvl1pPr algn="l">
              <a:defRPr sz="1200"/>
            </a:lvl1pPr>
          </a:lstStyle>
          <a:p>
            <a:r>
              <a:rPr lang="en-CA" b="1" dirty="0" smtClean="0">
                <a:cs typeface="Times New Roman" pitchFamily="18" charset="0"/>
              </a:rPr>
              <a:t>Chapter 6: Aseptic Garbing, Hand Washing, and Gloving</a:t>
            </a:r>
            <a:endParaRPr lang="en-CA" b="1" dirty="0">
              <a:cs typeface="Times New Roman" pitchFamily="18" charset="0"/>
            </a:endParaRPr>
          </a:p>
        </p:txBody>
      </p:sp>
      <p:sp>
        <p:nvSpPr>
          <p:cNvPr id="5" name="Slide Number Placeholder 4"/>
          <p:cNvSpPr>
            <a:spLocks noGrp="1"/>
          </p:cNvSpPr>
          <p:nvPr>
            <p:ph type="sldNum" sz="quarter" idx="3"/>
          </p:nvPr>
        </p:nvSpPr>
        <p:spPr>
          <a:xfrm>
            <a:off x="6300787" y="8670925"/>
            <a:ext cx="527050" cy="457200"/>
          </a:xfrm>
          <a:prstGeom prst="rect">
            <a:avLst/>
          </a:prstGeom>
        </p:spPr>
        <p:txBody>
          <a:bodyPr vert="horz" lIns="91440" tIns="45720" rIns="91440" bIns="45720" rtlCol="0" anchor="b"/>
          <a:lstStyle>
            <a:lvl1pPr algn="r">
              <a:defRPr sz="1200"/>
            </a:lvl1pPr>
          </a:lstStyle>
          <a:p>
            <a:fld id="{AC283C27-E6B2-43FD-8E1F-1C2D07194E98}" type="slidenum">
              <a:rPr lang="en-CA" b="1" smtClean="0"/>
              <a:t>‹#›</a:t>
            </a:fld>
            <a:endParaRPr lang="en-CA" b="1" dirty="0"/>
          </a:p>
        </p:txBody>
      </p:sp>
      <p:pic>
        <p:nvPicPr>
          <p:cNvPr id="6" name="Picture 7" descr="M-Wd2010Opener.jpg                                             00004F9AFIREBALL                       00000000:"/>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5371512" y="14453"/>
            <a:ext cx="1489780" cy="425651"/>
          </a:xfrm>
          <a:prstGeom prst="rect">
            <a:avLst/>
          </a:prstGeom>
          <a:noFill/>
        </p:spPr>
      </p:pic>
    </p:spTree>
    <p:extLst>
      <p:ext uri="{BB962C8B-B14F-4D97-AF65-F5344CB8AC3E}">
        <p14:creationId xmlns:p14="http://schemas.microsoft.com/office/powerpoint/2010/main" val="2147549931"/>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1215A1-EC70-4750-B74C-5F1A430C5253}" type="datetimeFigureOut">
              <a:rPr lang="en-CA" smtClean="0"/>
              <a:t>31/10/2011</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7BB58A-7669-4A78-B6A1-CE04558D6026}" type="slidenum">
              <a:rPr lang="en-CA" smtClean="0"/>
              <a:t>‹#›</a:t>
            </a:fld>
            <a:endParaRPr lang="en-CA" dirty="0"/>
          </a:p>
        </p:txBody>
      </p:sp>
    </p:spTree>
    <p:extLst>
      <p:ext uri="{BB962C8B-B14F-4D97-AF65-F5344CB8AC3E}">
        <p14:creationId xmlns:p14="http://schemas.microsoft.com/office/powerpoint/2010/main" val="2954196104"/>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Header Placeholder 3"/>
          <p:cNvSpPr>
            <a:spLocks noGrp="1"/>
          </p:cNvSpPr>
          <p:nvPr>
            <p:ph type="hdr" sz="quarter" idx="10"/>
          </p:nvPr>
        </p:nvSpPr>
        <p:spPr/>
        <p:txBody>
          <a:bodyPr/>
          <a:lstStyle/>
          <a:p>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B7BB58A-7669-4A78-B6A1-CE04558D6026}" type="slidenum">
              <a:rPr lang="en-CA" smtClean="0"/>
              <a:t>16</a:t>
            </a:fld>
            <a:endParaRPr lang="en-CA" dirty="0"/>
          </a:p>
        </p:txBody>
      </p:sp>
    </p:spTree>
    <p:extLst>
      <p:ext uri="{BB962C8B-B14F-4D97-AF65-F5344CB8AC3E}">
        <p14:creationId xmlns:p14="http://schemas.microsoft.com/office/powerpoint/2010/main" val="3245674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Header Placeholder 3"/>
          <p:cNvSpPr>
            <a:spLocks noGrp="1"/>
          </p:cNvSpPr>
          <p:nvPr>
            <p:ph type="hdr" sz="quarter" idx="10"/>
          </p:nvPr>
        </p:nvSpPr>
        <p:spPr/>
        <p:txBody>
          <a:bodyPr/>
          <a:lstStyle/>
          <a:p>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B7BB58A-7669-4A78-B6A1-CE04558D6026}" type="slidenum">
              <a:rPr lang="en-CA" smtClean="0"/>
              <a:t>21</a:t>
            </a:fld>
            <a:endParaRPr lang="en-CA" dirty="0"/>
          </a:p>
        </p:txBody>
      </p:sp>
    </p:spTree>
    <p:extLst>
      <p:ext uri="{BB962C8B-B14F-4D97-AF65-F5344CB8AC3E}">
        <p14:creationId xmlns:p14="http://schemas.microsoft.com/office/powerpoint/2010/main" val="2901525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Header Placeholder 3"/>
          <p:cNvSpPr>
            <a:spLocks noGrp="1"/>
          </p:cNvSpPr>
          <p:nvPr>
            <p:ph type="hdr" sz="quarter" idx="10"/>
          </p:nvPr>
        </p:nvSpPr>
        <p:spPr/>
        <p:txBody>
          <a:bodyPr/>
          <a:lstStyle/>
          <a:p>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B7BB58A-7669-4A78-B6A1-CE04558D6026}" type="slidenum">
              <a:rPr lang="en-CA" smtClean="0"/>
              <a:t>22</a:t>
            </a:fld>
            <a:endParaRPr lang="en-CA" dirty="0"/>
          </a:p>
        </p:txBody>
      </p:sp>
    </p:spTree>
    <p:extLst>
      <p:ext uri="{BB962C8B-B14F-4D97-AF65-F5344CB8AC3E}">
        <p14:creationId xmlns:p14="http://schemas.microsoft.com/office/powerpoint/2010/main" val="2901525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8604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8059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marL="342900" indent="-342900">
              <a:buFont typeface="Wingdings" pitchFamily="2" charset="2"/>
              <a:buChar char="ü"/>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7" name="Slide Number Placeholder 5"/>
          <p:cNvSpPr>
            <a:spLocks noGrp="1"/>
          </p:cNvSpPr>
          <p:nvPr>
            <p:ph type="sldNum" sz="quarter" idx="4"/>
          </p:nvPr>
        </p:nvSpPr>
        <p:spPr>
          <a:xfrm>
            <a:off x="457200" y="6343798"/>
            <a:ext cx="2133600" cy="365125"/>
          </a:xfrm>
          <a:prstGeom prst="rect">
            <a:avLst/>
          </a:prstGeom>
        </p:spPr>
        <p:txBody>
          <a:bodyPr vert="horz" lIns="91440" tIns="45720" rIns="91440" bIns="45720" rtlCol="0" anchor="ctr"/>
          <a:lstStyle>
            <a:lvl1pPr algn="r">
              <a:defRPr sz="1200">
                <a:solidFill>
                  <a:srgbClr val="002060"/>
                </a:solidFill>
                <a:latin typeface="Times New Roman" pitchFamily="18" charset="0"/>
                <a:cs typeface="Times New Roman" pitchFamily="18" charset="0"/>
              </a:defRPr>
            </a:lvl1pPr>
          </a:lstStyle>
          <a:p>
            <a:r>
              <a:rPr lang="en-CA" dirty="0" smtClean="0">
                <a:sym typeface="Symbol"/>
              </a:rPr>
              <a:t></a:t>
            </a:r>
            <a:r>
              <a:rPr lang="en-CA" dirty="0" smtClean="0"/>
              <a:t>2012 Paradigm Publishing</a:t>
            </a:r>
            <a:endParaRPr lang="en-CA" dirty="0"/>
          </a:p>
        </p:txBody>
      </p:sp>
      <p:pic>
        <p:nvPicPr>
          <p:cNvPr id="8" name="Picture 7"/>
          <p:cNvPicPr>
            <a:picLocks noChangeAspect="1"/>
          </p:cNvPicPr>
          <p:nvPr userDrawn="1"/>
        </p:nvPicPr>
        <p:blipFill>
          <a:blip r:embed="rId2">
            <a:extLst>
              <a:ext uri="{BEBA8EAE-BF5A-486C-A8C5-ECC9F3942E4B}">
                <a14:imgProps xmlns:a14="http://schemas.microsoft.com/office/drawing/2010/main">
                  <a14:imgLayer r:embed="rId3">
                    <a14:imgEffect>
                      <a14:backgroundRemoval t="5700" b="91800" l="7314" r="89733">
                        <a14:foregroundMark x1="17159" y1="5700" x2="17159" y2="5700"/>
                        <a14:foregroundMark x1="7314" y1="8800" x2="7314" y2="8800"/>
                        <a14:foregroundMark x1="55977" y1="91800" x2="55977" y2="91800"/>
                      </a14:backgroundRemoval>
                    </a14:imgEffect>
                  </a14:imgLayer>
                </a14:imgProps>
              </a:ext>
              <a:ext uri="{28A0092B-C50C-407E-A947-70E740481C1C}">
                <a14:useLocalDpi xmlns:a14="http://schemas.microsoft.com/office/drawing/2010/main" val="0"/>
              </a:ext>
            </a:extLst>
          </a:blip>
          <a:stretch>
            <a:fillRect/>
          </a:stretch>
        </p:blipFill>
        <p:spPr>
          <a:xfrm>
            <a:off x="8060436" y="0"/>
            <a:ext cx="1083564" cy="1524000"/>
          </a:xfrm>
          <a:prstGeom prst="rect">
            <a:avLst/>
          </a:prstGeom>
        </p:spPr>
      </p:pic>
    </p:spTree>
    <p:extLst>
      <p:ext uri="{BB962C8B-B14F-4D97-AF65-F5344CB8AC3E}">
        <p14:creationId xmlns:p14="http://schemas.microsoft.com/office/powerpoint/2010/main" val="1009727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lvl1pPr marL="342900" indent="-342900">
              <a:buFont typeface="Wingdings" pitchFamily="2" charset="2"/>
              <a:buChar char="ü"/>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12" name="Slide Number Placeholder 5"/>
          <p:cNvSpPr>
            <a:spLocks noGrp="1"/>
          </p:cNvSpPr>
          <p:nvPr>
            <p:ph type="sldNum" sz="quarter" idx="4"/>
          </p:nvPr>
        </p:nvSpPr>
        <p:spPr>
          <a:xfrm>
            <a:off x="457200" y="6343798"/>
            <a:ext cx="2133600" cy="365125"/>
          </a:xfrm>
          <a:prstGeom prst="rect">
            <a:avLst/>
          </a:prstGeom>
        </p:spPr>
        <p:txBody>
          <a:bodyPr vert="horz" lIns="91440" tIns="45720" rIns="91440" bIns="45720" rtlCol="0" anchor="ctr"/>
          <a:lstStyle>
            <a:lvl1pPr algn="r">
              <a:defRPr sz="1200">
                <a:solidFill>
                  <a:srgbClr val="002060"/>
                </a:solidFill>
                <a:latin typeface="Times New Roman" pitchFamily="18" charset="0"/>
                <a:cs typeface="Times New Roman" pitchFamily="18" charset="0"/>
              </a:defRPr>
            </a:lvl1p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2838535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5"/>
          <p:cNvSpPr>
            <a:spLocks noGrp="1"/>
          </p:cNvSpPr>
          <p:nvPr>
            <p:ph type="sldNum" sz="quarter" idx="4"/>
          </p:nvPr>
        </p:nvSpPr>
        <p:spPr>
          <a:xfrm>
            <a:off x="457200" y="6343798"/>
            <a:ext cx="2133600" cy="365125"/>
          </a:xfrm>
          <a:prstGeom prst="rect">
            <a:avLst/>
          </a:prstGeom>
        </p:spPr>
        <p:txBody>
          <a:bodyPr vert="horz" lIns="91440" tIns="45720" rIns="91440" bIns="45720" rtlCol="0" anchor="ctr"/>
          <a:lstStyle>
            <a:lvl1pPr algn="r">
              <a:defRPr sz="1200">
                <a:solidFill>
                  <a:srgbClr val="002060"/>
                </a:solidFill>
                <a:latin typeface="Times New Roman" pitchFamily="18" charset="0"/>
                <a:cs typeface="Times New Roman" pitchFamily="18" charset="0"/>
              </a:defRPr>
            </a:lvl1pPr>
          </a:lstStyle>
          <a:p>
            <a:r>
              <a:rPr lang="en-CA" dirty="0" smtClean="0">
                <a:sym typeface="Symbol"/>
              </a:rPr>
              <a:t></a:t>
            </a:r>
            <a:r>
              <a:rPr lang="en-CA" dirty="0" smtClean="0"/>
              <a:t>2012 Paradigm Publishing</a:t>
            </a:r>
            <a:endParaRPr lang="en-CA" dirty="0"/>
          </a:p>
        </p:txBody>
      </p:sp>
      <p:pic>
        <p:nvPicPr>
          <p:cNvPr id="8" name="Picture 7"/>
          <p:cNvPicPr>
            <a:picLocks noChangeAspect="1"/>
          </p:cNvPicPr>
          <p:nvPr userDrawn="1"/>
        </p:nvPicPr>
        <p:blipFill>
          <a:blip r:embed="rId2">
            <a:extLst>
              <a:ext uri="{BEBA8EAE-BF5A-486C-A8C5-ECC9F3942E4B}">
                <a14:imgProps xmlns:a14="http://schemas.microsoft.com/office/drawing/2010/main">
                  <a14:imgLayer r:embed="rId3">
                    <a14:imgEffect>
                      <a14:backgroundRemoval t="2100" b="98468" l="5225" r="95507">
                        <a14:foregroundMark x1="28422" y1="2100" x2="28422" y2="2100"/>
                        <a14:foregroundMark x1="5225" y1="8513" x2="5225" y2="8513"/>
                        <a14:foregroundMark x1="95611" y1="6300" x2="95611" y2="6300"/>
                        <a14:foregroundMark x1="50366" y1="95630" x2="50366" y2="95630"/>
                        <a14:foregroundMark x1="51620" y1="98468" x2="51620" y2="98468"/>
                      </a14:backgroundRemoval>
                    </a14:imgEffect>
                  </a14:imgLayer>
                </a14:imgProps>
              </a:ext>
              <a:ext uri="{28A0092B-C50C-407E-A947-70E740481C1C}">
                <a14:useLocalDpi xmlns:a14="http://schemas.microsoft.com/office/drawing/2010/main" val="0"/>
              </a:ext>
            </a:extLst>
          </a:blip>
          <a:stretch>
            <a:fillRect/>
          </a:stretch>
        </p:blipFill>
        <p:spPr>
          <a:xfrm flipH="1">
            <a:off x="8229599" y="51977"/>
            <a:ext cx="793797" cy="1461516"/>
          </a:xfrm>
          <a:prstGeom prst="rect">
            <a:avLst/>
          </a:prstGeom>
        </p:spPr>
      </p:pic>
    </p:spTree>
    <p:extLst>
      <p:ext uri="{BB962C8B-B14F-4D97-AF65-F5344CB8AC3E}">
        <p14:creationId xmlns:p14="http://schemas.microsoft.com/office/powerpoint/2010/main" val="2838535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4297363"/>
          </a:xfrm>
        </p:spPr>
        <p:txBody>
          <a:bodyPr/>
          <a:lstStyle>
            <a:lvl1pPr>
              <a:buClr>
                <a:schemeClr val="accent6">
                  <a:lumMod val="50000"/>
                </a:schemeClr>
              </a:buClr>
              <a:defRPr>
                <a:solidFill>
                  <a:srgbClr val="002060"/>
                </a:solidFill>
              </a:defRPr>
            </a:lvl1pPr>
            <a:lvl2pPr>
              <a:buClr>
                <a:schemeClr val="accent6">
                  <a:lumMod val="50000"/>
                </a:schemeClr>
              </a:buClr>
              <a:defRPr>
                <a:solidFill>
                  <a:srgbClr val="002060"/>
                </a:solidFill>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6" name="Slide Number Placeholder 5"/>
          <p:cNvSpPr>
            <a:spLocks noGrp="1"/>
          </p:cNvSpPr>
          <p:nvPr>
            <p:ph type="sldNum" sz="quarter" idx="4"/>
          </p:nvPr>
        </p:nvSpPr>
        <p:spPr>
          <a:xfrm>
            <a:off x="457200" y="6343798"/>
            <a:ext cx="2133600" cy="365125"/>
          </a:xfrm>
          <a:prstGeom prst="rect">
            <a:avLst/>
          </a:prstGeom>
        </p:spPr>
        <p:txBody>
          <a:bodyPr vert="horz" lIns="91440" tIns="45720" rIns="91440" bIns="45720" rtlCol="0" anchor="ctr"/>
          <a:lstStyle>
            <a:lvl1pPr algn="r">
              <a:defRPr sz="1200">
                <a:solidFill>
                  <a:srgbClr val="002060"/>
                </a:solidFill>
                <a:latin typeface="Times New Roman" pitchFamily="18" charset="0"/>
                <a:cs typeface="Times New Roman" pitchFamily="18" charset="0"/>
              </a:defRPr>
            </a:lvl1pPr>
          </a:lstStyle>
          <a:p>
            <a:r>
              <a:rPr lang="en-CA" dirty="0" smtClean="0">
                <a:sym typeface="Symbol"/>
              </a:rPr>
              <a:t></a:t>
            </a:r>
            <a:r>
              <a:rPr lang="en-CA" dirty="0" smtClean="0"/>
              <a:t>2012 Paradigm Publishing</a:t>
            </a:r>
            <a:endParaRPr lang="en-CA" dirty="0"/>
          </a:p>
        </p:txBody>
      </p:sp>
      <p:sp>
        <p:nvSpPr>
          <p:cNvPr id="9" name="Slide Number Placeholder 5"/>
          <p:cNvSpPr txBox="1">
            <a:spLocks/>
          </p:cNvSpPr>
          <p:nvPr userDrawn="1"/>
        </p:nvSpPr>
        <p:spPr>
          <a:xfrm>
            <a:off x="3897100" y="6365224"/>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27C0BED8-2C5C-431E-9F58-E0033A8705C3}" type="slidenum">
              <a:rPr lang="en-CA" sz="1200" smtClean="0">
                <a:solidFill>
                  <a:srgbClr val="002060"/>
                </a:solidFill>
              </a:rPr>
              <a:pPr algn="ctr"/>
              <a:t>‹#›</a:t>
            </a:fld>
            <a:endParaRPr lang="en-CA" dirty="0">
              <a:solidFill>
                <a:srgbClr val="002060"/>
              </a:solidFill>
            </a:endParaRPr>
          </a:p>
        </p:txBody>
      </p:sp>
      <p:sp>
        <p:nvSpPr>
          <p:cNvPr id="4" name="Title 3"/>
          <p:cNvSpPr>
            <a:spLocks noGrp="1"/>
          </p:cNvSpPr>
          <p:nvPr>
            <p:ph type="title"/>
          </p:nvPr>
        </p:nvSpPr>
        <p:spPr/>
        <p:txBody>
          <a:bodyPr/>
          <a:lstStyle>
            <a:lvl1pPr>
              <a:lnSpc>
                <a:spcPts val="3600"/>
              </a:lnSpc>
              <a:defRPr>
                <a:solidFill>
                  <a:schemeClr val="accent6">
                    <a:lumMod val="50000"/>
                  </a:schemeClr>
                </a:solidFill>
              </a:defRPr>
            </a:lvl1pPr>
          </a:lstStyle>
          <a:p>
            <a:r>
              <a:rPr lang="en-US" dirty="0" smtClean="0"/>
              <a:t>Click to edit Master title style</a:t>
            </a:r>
            <a:endParaRPr lang="en-CA" dirty="0"/>
          </a:p>
        </p:txBody>
      </p:sp>
    </p:spTree>
    <p:extLst>
      <p:ext uri="{BB962C8B-B14F-4D97-AF65-F5344CB8AC3E}">
        <p14:creationId xmlns:p14="http://schemas.microsoft.com/office/powerpoint/2010/main" val="2838535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3.xml"/><Relationship Id="rId4" Type="http://schemas.openxmlformats.org/officeDocument/2006/relationships/slide" Target="../slides/slide4.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3.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5.png"/><Relationship Id="rId4" Type="http://schemas.openxmlformats.org/officeDocument/2006/relationships/slide" Target="../slides/slide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4.xml"/><Relationship Id="rId1" Type="http://schemas.openxmlformats.org/officeDocument/2006/relationships/slideLayout" Target="../slideLayouts/slideLayout5.xml"/><Relationship Id="rId4" Type="http://schemas.openxmlformats.org/officeDocument/2006/relationships/slide" Target="../slides/slide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theme" Target="../theme/theme5.xml"/><Relationship Id="rId1" Type="http://schemas.openxmlformats.org/officeDocument/2006/relationships/slideLayout" Target="../slideLayouts/slideLayout6.xml"/><Relationship Id="rId4" Type="http://schemas.openxmlformats.org/officeDocument/2006/relationships/slide" Target="../slides/slid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STAT opene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40764614"/>
      </p:ext>
    </p:extLst>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STAT bar or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180304" y="553792"/>
            <a:ext cx="8506496" cy="1046408"/>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18" name="Slide Number Placeholder 5"/>
          <p:cNvSpPr>
            <a:spLocks noGrp="1"/>
          </p:cNvSpPr>
          <p:nvPr>
            <p:ph type="sldNum" sz="quarter" idx="4"/>
          </p:nvPr>
        </p:nvSpPr>
        <p:spPr>
          <a:xfrm>
            <a:off x="457200" y="6343798"/>
            <a:ext cx="2133600" cy="365125"/>
          </a:xfrm>
          <a:prstGeom prst="rect">
            <a:avLst/>
          </a:prstGeom>
        </p:spPr>
        <p:txBody>
          <a:bodyPr vert="horz" lIns="91440" tIns="45720" rIns="91440" bIns="45720" rtlCol="0" anchor="ctr"/>
          <a:lstStyle>
            <a:lvl1pPr algn="r">
              <a:defRPr sz="1200">
                <a:solidFill>
                  <a:srgbClr val="002060"/>
                </a:solidFill>
                <a:latin typeface="Times New Roman" pitchFamily="18" charset="0"/>
                <a:cs typeface="Times New Roman" pitchFamily="18" charset="0"/>
              </a:defRPr>
            </a:lvl1pPr>
          </a:lstStyle>
          <a:p>
            <a:r>
              <a:rPr lang="en-CA" dirty="0" smtClean="0">
                <a:sym typeface="Symbol"/>
              </a:rPr>
              <a:t></a:t>
            </a:r>
            <a:r>
              <a:rPr lang="en-CA" dirty="0" smtClean="0"/>
              <a:t>2012 Paradigm Publishing</a:t>
            </a:r>
            <a:endParaRPr lang="en-CA" dirty="0"/>
          </a:p>
        </p:txBody>
      </p:sp>
      <p:grpSp>
        <p:nvGrpSpPr>
          <p:cNvPr id="19" name="Group 18"/>
          <p:cNvGrpSpPr/>
          <p:nvPr/>
        </p:nvGrpSpPr>
        <p:grpSpPr>
          <a:xfrm>
            <a:off x="6847707" y="6422531"/>
            <a:ext cx="1839093" cy="250512"/>
            <a:chOff x="712092" y="6407866"/>
            <a:chExt cx="1839093" cy="250512"/>
          </a:xfrm>
        </p:grpSpPr>
        <p:sp>
          <p:nvSpPr>
            <p:cNvPr id="20" name="Action Button: Custom 19">
              <a:hlinkClick r:id="rId4" action="ppaction://hlinksldjump" highlightClick="1"/>
            </p:cNvPr>
            <p:cNvSpPr/>
            <p:nvPr userDrawn="1"/>
          </p:nvSpPr>
          <p:spPr>
            <a:xfrm>
              <a:off x="1261241" y="6407866"/>
              <a:ext cx="760744" cy="250512"/>
            </a:xfrm>
            <a:prstGeom prst="actionButtonBlank">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w="19050">
              <a:solidFill>
                <a:schemeClr val="accent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b="0" dirty="0" smtClean="0">
                  <a:solidFill>
                    <a:srgbClr val="002060"/>
                  </a:solidFill>
                </a:rPr>
                <a:t>Topics</a:t>
              </a:r>
              <a:endParaRPr lang="en-CA" sz="1400" b="0" dirty="0">
                <a:solidFill>
                  <a:srgbClr val="002060"/>
                </a:solidFill>
              </a:endParaRPr>
            </a:p>
          </p:txBody>
        </p:sp>
        <p:sp>
          <p:nvSpPr>
            <p:cNvPr id="21" name="Action Button: Back or Previous 20">
              <a:hlinkClick r:id="" action="ppaction://hlinkshowjump?jump=previousslide" highlightClick="1"/>
            </p:cNvPr>
            <p:cNvSpPr/>
            <p:nvPr userDrawn="1"/>
          </p:nvSpPr>
          <p:spPr>
            <a:xfrm>
              <a:off x="712092" y="6407866"/>
              <a:ext cx="528034" cy="250512"/>
            </a:xfrm>
            <a:prstGeom prst="actionButtonBackPrevious">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w="19050">
              <a:solidFill>
                <a:schemeClr val="accent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2" name="Action Button: Forward or Next 21">
              <a:hlinkClick r:id="" action="ppaction://hlinkshowjump?jump=nextslide" highlightClick="1"/>
            </p:cNvPr>
            <p:cNvSpPr/>
            <p:nvPr userDrawn="1"/>
          </p:nvSpPr>
          <p:spPr>
            <a:xfrm>
              <a:off x="2021985" y="6407866"/>
              <a:ext cx="529200" cy="250512"/>
            </a:xfrm>
            <a:prstGeom prst="actionButtonForwardNex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w="19050">
              <a:solidFill>
                <a:schemeClr val="accent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23" name="Slide Number Placeholder 5"/>
          <p:cNvSpPr txBox="1">
            <a:spLocks/>
          </p:cNvSpPr>
          <p:nvPr/>
        </p:nvSpPr>
        <p:spPr>
          <a:xfrm>
            <a:off x="3897100" y="6365224"/>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27C0BED8-2C5C-431E-9F58-E0033A8705C3}" type="slidenum">
              <a:rPr lang="en-CA" sz="1200" smtClean="0">
                <a:solidFill>
                  <a:srgbClr val="002060"/>
                </a:solidFill>
              </a:rPr>
              <a:pPr algn="ctr"/>
              <a:t>‹#›</a:t>
            </a:fld>
            <a:endParaRPr lang="en-CA" dirty="0">
              <a:solidFill>
                <a:srgbClr val="002060"/>
              </a:solidFill>
            </a:endParaRPr>
          </a:p>
        </p:txBody>
      </p:sp>
    </p:spTree>
    <p:extLst>
      <p:ext uri="{BB962C8B-B14F-4D97-AF65-F5344CB8AC3E}">
        <p14:creationId xmlns:p14="http://schemas.microsoft.com/office/powerpoint/2010/main" val="800079502"/>
      </p:ext>
    </p:extLst>
  </p:cSld>
  <p:clrMap bg1="lt1" tx1="dk1" bg2="lt2" tx2="dk2" accent1="accent1" accent2="accent2" accent3="accent3" accent4="accent4" accent5="accent5" accent6="accent6" hlink="hlink" folHlink="folHlink"/>
  <p:sldLayoutIdLst>
    <p:sldLayoutId id="2147483653"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spcBef>
          <a:spcPct val="0"/>
        </a:spcBef>
        <a:buNone/>
        <a:defRPr sz="3600" b="1" kern="1200">
          <a:solidFill>
            <a:schemeClr val="tx1"/>
          </a:solidFill>
          <a:latin typeface="Tahoma" pitchFamily="34" charset="0"/>
          <a:ea typeface="Tahoma" pitchFamily="34" charset="0"/>
          <a:cs typeface="Tahoma" pitchFamily="34" charset="0"/>
        </a:defRPr>
      </a:lvl1pPr>
    </p:titleStyle>
    <p:bodyStyle>
      <a:lvl1pPr marL="342900" indent="-342900" algn="l" defTabSz="914400" rtl="0" eaLnBrk="1" latinLnBrk="0" hangingPunct="1">
        <a:spcBef>
          <a:spcPct val="20000"/>
        </a:spcBef>
        <a:buClr>
          <a:schemeClr val="tx2"/>
        </a:buClr>
        <a:buFont typeface="Wingdings" pitchFamily="2" charset="2"/>
        <a:buChar char="Ø"/>
        <a:defRPr sz="28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Wingdings" pitchFamily="2" charset="2"/>
        <a:buChar char="v"/>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STAT bar r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180304" y="553792"/>
            <a:ext cx="8506496" cy="1046408"/>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12" name="Slide Number Placeholder 5"/>
          <p:cNvSpPr>
            <a:spLocks noGrp="1"/>
          </p:cNvSpPr>
          <p:nvPr>
            <p:ph type="sldNum" sz="quarter" idx="4"/>
          </p:nvPr>
        </p:nvSpPr>
        <p:spPr>
          <a:xfrm>
            <a:off x="457200" y="6343798"/>
            <a:ext cx="2133600" cy="365125"/>
          </a:xfrm>
          <a:prstGeom prst="rect">
            <a:avLst/>
          </a:prstGeom>
        </p:spPr>
        <p:txBody>
          <a:bodyPr vert="horz" lIns="91440" tIns="45720" rIns="91440" bIns="45720" rtlCol="0" anchor="ctr"/>
          <a:lstStyle>
            <a:lvl1pPr algn="r">
              <a:defRPr sz="1200">
                <a:solidFill>
                  <a:srgbClr val="002060"/>
                </a:solidFill>
                <a:latin typeface="Times New Roman" pitchFamily="18" charset="0"/>
                <a:cs typeface="Times New Roman" pitchFamily="18" charset="0"/>
              </a:defRPr>
            </a:lvl1pPr>
          </a:lstStyle>
          <a:p>
            <a:r>
              <a:rPr lang="en-CA" dirty="0" smtClean="0">
                <a:sym typeface="Symbol"/>
              </a:rPr>
              <a:t></a:t>
            </a:r>
            <a:r>
              <a:rPr lang="en-CA" dirty="0" smtClean="0"/>
              <a:t>2012 Paradigm Publishing</a:t>
            </a:r>
            <a:endParaRPr lang="en-CA" dirty="0"/>
          </a:p>
        </p:txBody>
      </p:sp>
      <p:grpSp>
        <p:nvGrpSpPr>
          <p:cNvPr id="13" name="Group 12"/>
          <p:cNvGrpSpPr/>
          <p:nvPr/>
        </p:nvGrpSpPr>
        <p:grpSpPr>
          <a:xfrm>
            <a:off x="6847707" y="6422531"/>
            <a:ext cx="1839093" cy="250512"/>
            <a:chOff x="712092" y="6407866"/>
            <a:chExt cx="1839093" cy="250512"/>
          </a:xfrm>
        </p:grpSpPr>
        <p:sp>
          <p:nvSpPr>
            <p:cNvPr id="14" name="Action Button: Custom 13">
              <a:hlinkClick r:id="rId4" action="ppaction://hlinksldjump" highlightClick="1"/>
            </p:cNvPr>
            <p:cNvSpPr/>
            <p:nvPr userDrawn="1"/>
          </p:nvSpPr>
          <p:spPr>
            <a:xfrm>
              <a:off x="1261241" y="6407866"/>
              <a:ext cx="760744" cy="250512"/>
            </a:xfrm>
            <a:prstGeom prst="actionButtonBlank">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w="19050">
              <a:solidFill>
                <a:schemeClr val="accent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b="0" dirty="0" smtClean="0">
                  <a:solidFill>
                    <a:srgbClr val="002060"/>
                  </a:solidFill>
                </a:rPr>
                <a:t>Topics</a:t>
              </a:r>
              <a:endParaRPr lang="en-CA" sz="1400" b="0" dirty="0">
                <a:solidFill>
                  <a:srgbClr val="002060"/>
                </a:solidFill>
              </a:endParaRPr>
            </a:p>
          </p:txBody>
        </p:sp>
        <p:sp>
          <p:nvSpPr>
            <p:cNvPr id="15" name="Action Button: Back or Previous 14">
              <a:hlinkClick r:id="" action="ppaction://hlinkshowjump?jump=previousslide" highlightClick="1"/>
            </p:cNvPr>
            <p:cNvSpPr/>
            <p:nvPr userDrawn="1"/>
          </p:nvSpPr>
          <p:spPr>
            <a:xfrm>
              <a:off x="712092" y="6407866"/>
              <a:ext cx="528034" cy="250512"/>
            </a:xfrm>
            <a:prstGeom prst="actionButtonBackPrevious">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w="19050">
              <a:solidFill>
                <a:schemeClr val="accent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6" name="Action Button: Forward or Next 15">
              <a:hlinkClick r:id="" action="ppaction://hlinkshowjump?jump=nextslide" highlightClick="1"/>
            </p:cNvPr>
            <p:cNvSpPr/>
            <p:nvPr userDrawn="1"/>
          </p:nvSpPr>
          <p:spPr>
            <a:xfrm>
              <a:off x="2021985" y="6407866"/>
              <a:ext cx="529200" cy="250512"/>
            </a:xfrm>
            <a:prstGeom prst="actionButtonForwardNex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w="19050">
              <a:solidFill>
                <a:schemeClr val="accent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17" name="Slide Number Placeholder 5"/>
          <p:cNvSpPr txBox="1">
            <a:spLocks/>
          </p:cNvSpPr>
          <p:nvPr/>
        </p:nvSpPr>
        <p:spPr>
          <a:xfrm>
            <a:off x="3897100" y="6365224"/>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27C0BED8-2C5C-431E-9F58-E0033A8705C3}" type="slidenum">
              <a:rPr lang="en-CA" sz="1200" smtClean="0">
                <a:solidFill>
                  <a:srgbClr val="002060"/>
                </a:solidFill>
              </a:rPr>
              <a:pPr algn="ctr"/>
              <a:t>‹#›</a:t>
            </a:fld>
            <a:endParaRPr lang="en-CA" dirty="0">
              <a:solidFill>
                <a:srgbClr val="002060"/>
              </a:solidFill>
            </a:endParaRPr>
          </a:p>
        </p:txBody>
      </p:sp>
      <p:pic>
        <p:nvPicPr>
          <p:cNvPr id="18" name="Picture 17"/>
          <p:cNvPicPr>
            <a:picLocks noChangeAspect="1"/>
          </p:cNvPicPr>
          <p:nvPr/>
        </p:nvPicPr>
        <p:blipFill>
          <a:blip r:embed="rId5">
            <a:extLst>
              <a:ext uri="{BEBA8EAE-BF5A-486C-A8C5-ECC9F3942E4B}">
                <a14:imgProps xmlns:a14="http://schemas.microsoft.com/office/drawing/2010/main">
                  <a14:imgLayer r:embed="rId6">
                    <a14:imgEffect>
                      <a14:backgroundRemoval t="2100" b="98468" l="5225" r="95507">
                        <a14:foregroundMark x1="28422" y1="2100" x2="28422" y2="2100"/>
                        <a14:foregroundMark x1="5225" y1="8513" x2="5225" y2="8513"/>
                        <a14:foregroundMark x1="95611" y1="6300" x2="95611" y2="6300"/>
                        <a14:foregroundMark x1="50366" y1="95630" x2="50366" y2="95630"/>
                        <a14:foregroundMark x1="51620" y1="98468" x2="51620" y2="98468"/>
                      </a14:backgroundRemoval>
                    </a14:imgEffect>
                  </a14:imgLayer>
                </a14:imgProps>
              </a:ext>
              <a:ext uri="{28A0092B-C50C-407E-A947-70E740481C1C}">
                <a14:useLocalDpi xmlns:a14="http://schemas.microsoft.com/office/drawing/2010/main" val="0"/>
              </a:ext>
            </a:extLst>
          </a:blip>
          <a:stretch>
            <a:fillRect/>
          </a:stretch>
        </p:blipFill>
        <p:spPr>
          <a:xfrm flipH="1">
            <a:off x="8229599" y="51977"/>
            <a:ext cx="793797" cy="1461516"/>
          </a:xfrm>
          <a:prstGeom prst="rect">
            <a:avLst/>
          </a:prstGeom>
        </p:spPr>
      </p:pic>
    </p:spTree>
    <p:extLst>
      <p:ext uri="{BB962C8B-B14F-4D97-AF65-F5344CB8AC3E}">
        <p14:creationId xmlns:p14="http://schemas.microsoft.com/office/powerpoint/2010/main" val="2987256083"/>
      </p:ext>
    </p:extLst>
  </p:cSld>
  <p:clrMap bg1="lt1" tx1="dk1" bg2="lt2" tx2="dk2" accent1="accent1" accent2="accent2" accent3="accent3" accent4="accent4" accent5="accent5" accent6="accent6" hlink="hlink" folHlink="folHlink"/>
  <p:sldLayoutIdLst>
    <p:sldLayoutId id="2147483655"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spcBef>
          <a:spcPct val="0"/>
        </a:spcBef>
        <a:buNone/>
        <a:defRPr sz="3600" b="1" kern="1200">
          <a:solidFill>
            <a:schemeClr val="tx1"/>
          </a:solidFill>
          <a:latin typeface="Tahoma" pitchFamily="34" charset="0"/>
          <a:ea typeface="Tahoma" pitchFamily="34" charset="0"/>
          <a:cs typeface="Tahoma" pitchFamily="34" charset="0"/>
        </a:defRPr>
      </a:lvl1pPr>
    </p:titleStyle>
    <p:bodyStyle>
      <a:lvl1pPr marL="342900" indent="-342900" algn="l" defTabSz="914400" rtl="0" eaLnBrk="1" latinLnBrk="0" hangingPunct="1">
        <a:spcBef>
          <a:spcPct val="20000"/>
        </a:spcBef>
        <a:buClr>
          <a:schemeClr val="tx2"/>
        </a:buClr>
        <a:buFont typeface="Wingdings" pitchFamily="2" charset="2"/>
        <a:buChar char="Ø"/>
        <a:defRPr sz="28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Wingdings" pitchFamily="2" charset="2"/>
        <a:buChar char="v"/>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STAT bar blu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180304" y="553792"/>
            <a:ext cx="8506496" cy="1046408"/>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12" name="Slide Number Placeholder 5"/>
          <p:cNvSpPr>
            <a:spLocks noGrp="1"/>
          </p:cNvSpPr>
          <p:nvPr>
            <p:ph type="sldNum" sz="quarter" idx="4"/>
          </p:nvPr>
        </p:nvSpPr>
        <p:spPr>
          <a:xfrm>
            <a:off x="457200" y="6343798"/>
            <a:ext cx="2133600" cy="365125"/>
          </a:xfrm>
          <a:prstGeom prst="rect">
            <a:avLst/>
          </a:prstGeom>
        </p:spPr>
        <p:txBody>
          <a:bodyPr vert="horz" lIns="91440" tIns="45720" rIns="91440" bIns="45720" rtlCol="0" anchor="ctr"/>
          <a:lstStyle>
            <a:lvl1pPr algn="r">
              <a:defRPr sz="1200">
                <a:solidFill>
                  <a:srgbClr val="002060"/>
                </a:solidFill>
                <a:latin typeface="Times New Roman" pitchFamily="18" charset="0"/>
                <a:cs typeface="Times New Roman" pitchFamily="18" charset="0"/>
              </a:defRPr>
            </a:lvl1pPr>
          </a:lstStyle>
          <a:p>
            <a:r>
              <a:rPr lang="en-CA" dirty="0" smtClean="0">
                <a:sym typeface="Symbol"/>
              </a:rPr>
              <a:t></a:t>
            </a:r>
            <a:r>
              <a:rPr lang="en-CA" dirty="0" smtClean="0"/>
              <a:t>2012 Paradigm Publishing</a:t>
            </a:r>
            <a:endParaRPr lang="en-CA" dirty="0"/>
          </a:p>
        </p:txBody>
      </p:sp>
      <p:grpSp>
        <p:nvGrpSpPr>
          <p:cNvPr id="13" name="Group 12"/>
          <p:cNvGrpSpPr/>
          <p:nvPr/>
        </p:nvGrpSpPr>
        <p:grpSpPr>
          <a:xfrm>
            <a:off x="6847707" y="6422531"/>
            <a:ext cx="1839093" cy="250512"/>
            <a:chOff x="712092" y="6407866"/>
            <a:chExt cx="1839093" cy="250512"/>
          </a:xfrm>
        </p:grpSpPr>
        <p:sp>
          <p:nvSpPr>
            <p:cNvPr id="14" name="Action Button: Custom 13">
              <a:hlinkClick r:id="rId4" action="ppaction://hlinksldjump" highlightClick="1"/>
            </p:cNvPr>
            <p:cNvSpPr/>
            <p:nvPr userDrawn="1"/>
          </p:nvSpPr>
          <p:spPr>
            <a:xfrm>
              <a:off x="1261241" y="6407866"/>
              <a:ext cx="760744" cy="250512"/>
            </a:xfrm>
            <a:prstGeom prst="actionButtonBlank">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w="19050">
              <a:solidFill>
                <a:schemeClr val="accent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b="0" dirty="0" smtClean="0">
                  <a:solidFill>
                    <a:srgbClr val="002060"/>
                  </a:solidFill>
                </a:rPr>
                <a:t>Topics</a:t>
              </a:r>
              <a:endParaRPr lang="en-CA" sz="1400" b="0" dirty="0">
                <a:solidFill>
                  <a:srgbClr val="002060"/>
                </a:solidFill>
              </a:endParaRPr>
            </a:p>
          </p:txBody>
        </p:sp>
        <p:sp>
          <p:nvSpPr>
            <p:cNvPr id="15" name="Action Button: Back or Previous 14">
              <a:hlinkClick r:id="" action="ppaction://hlinkshowjump?jump=previousslide" highlightClick="1"/>
            </p:cNvPr>
            <p:cNvSpPr/>
            <p:nvPr userDrawn="1"/>
          </p:nvSpPr>
          <p:spPr>
            <a:xfrm>
              <a:off x="712092" y="6407866"/>
              <a:ext cx="528034" cy="250512"/>
            </a:xfrm>
            <a:prstGeom prst="actionButtonBackPrevious">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w="19050">
              <a:solidFill>
                <a:schemeClr val="accent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6" name="Action Button: Forward or Next 15">
              <a:hlinkClick r:id="" action="ppaction://hlinkshowjump?jump=nextslide" highlightClick="1"/>
            </p:cNvPr>
            <p:cNvSpPr/>
            <p:nvPr userDrawn="1"/>
          </p:nvSpPr>
          <p:spPr>
            <a:xfrm>
              <a:off x="2021985" y="6407866"/>
              <a:ext cx="529200" cy="250512"/>
            </a:xfrm>
            <a:prstGeom prst="actionButtonForwardNex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w="19050">
              <a:solidFill>
                <a:schemeClr val="accent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17" name="Slide Number Placeholder 5"/>
          <p:cNvSpPr txBox="1">
            <a:spLocks/>
          </p:cNvSpPr>
          <p:nvPr/>
        </p:nvSpPr>
        <p:spPr>
          <a:xfrm>
            <a:off x="3897100" y="6365224"/>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27C0BED8-2C5C-431E-9F58-E0033A8705C3}" type="slidenum">
              <a:rPr lang="en-CA" sz="1200" smtClean="0">
                <a:solidFill>
                  <a:srgbClr val="002060"/>
                </a:solidFill>
              </a:rPr>
              <a:pPr algn="ctr"/>
              <a:t>‹#›</a:t>
            </a:fld>
            <a:endParaRPr lang="en-CA" dirty="0">
              <a:solidFill>
                <a:srgbClr val="002060"/>
              </a:solidFill>
            </a:endParaRPr>
          </a:p>
        </p:txBody>
      </p:sp>
    </p:spTree>
    <p:extLst>
      <p:ext uri="{BB962C8B-B14F-4D97-AF65-F5344CB8AC3E}">
        <p14:creationId xmlns:p14="http://schemas.microsoft.com/office/powerpoint/2010/main" val="2987256083"/>
      </p:ext>
    </p:extLst>
  </p:cSld>
  <p:clrMap bg1="lt1" tx1="dk1" bg2="lt2" tx2="dk2" accent1="accent1" accent2="accent2" accent3="accent3" accent4="accent4" accent5="accent5" accent6="accent6" hlink="hlink" folHlink="folHlink"/>
  <p:sldLayoutIdLst>
    <p:sldLayoutId id="214748365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spcBef>
          <a:spcPct val="0"/>
        </a:spcBef>
        <a:buNone/>
        <a:defRPr sz="3600" b="1" kern="1200">
          <a:solidFill>
            <a:schemeClr val="tx1"/>
          </a:solidFill>
          <a:latin typeface="Tahoma" pitchFamily="34" charset="0"/>
          <a:ea typeface="Tahoma" pitchFamily="34" charset="0"/>
          <a:cs typeface="Tahoma" pitchFamily="34" charset="0"/>
        </a:defRPr>
      </a:lvl1pPr>
    </p:titleStyle>
    <p:bodyStyle>
      <a:lvl1pPr marL="342900" indent="-342900" algn="l" defTabSz="914400" rtl="0" eaLnBrk="1" latinLnBrk="0" hangingPunct="1">
        <a:spcBef>
          <a:spcPct val="20000"/>
        </a:spcBef>
        <a:buClr>
          <a:schemeClr val="tx2"/>
        </a:buClr>
        <a:buFont typeface="Wingdings" pitchFamily="2" charset="2"/>
        <a:buChar char="Ø"/>
        <a:defRPr sz="28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Wingdings" pitchFamily="2" charset="2"/>
        <a:buChar char="v"/>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STAT ba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180304" y="553792"/>
            <a:ext cx="8506496" cy="1046408"/>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6" name="Slide Number Placeholder 5"/>
          <p:cNvSpPr>
            <a:spLocks noGrp="1"/>
          </p:cNvSpPr>
          <p:nvPr>
            <p:ph type="sldNum" sz="quarter" idx="4"/>
          </p:nvPr>
        </p:nvSpPr>
        <p:spPr>
          <a:xfrm>
            <a:off x="457200" y="6343798"/>
            <a:ext cx="2133600" cy="365125"/>
          </a:xfrm>
          <a:prstGeom prst="rect">
            <a:avLst/>
          </a:prstGeom>
        </p:spPr>
        <p:txBody>
          <a:bodyPr vert="horz" lIns="91440" tIns="45720" rIns="91440" bIns="45720" rtlCol="0" anchor="ctr"/>
          <a:lstStyle>
            <a:lvl1pPr algn="r">
              <a:defRPr sz="1200">
                <a:solidFill>
                  <a:srgbClr val="002060"/>
                </a:solidFill>
                <a:latin typeface="Times New Roman" pitchFamily="18" charset="0"/>
                <a:cs typeface="Times New Roman" pitchFamily="18" charset="0"/>
              </a:defRPr>
            </a:lvl1pPr>
          </a:lstStyle>
          <a:p>
            <a:r>
              <a:rPr lang="en-CA" dirty="0" smtClean="0">
                <a:sym typeface="Symbol"/>
              </a:rPr>
              <a:t></a:t>
            </a:r>
            <a:r>
              <a:rPr lang="en-CA" dirty="0" smtClean="0"/>
              <a:t>2012 Paradigm Publishing</a:t>
            </a:r>
            <a:endParaRPr lang="en-CA" dirty="0"/>
          </a:p>
        </p:txBody>
      </p:sp>
      <p:grpSp>
        <p:nvGrpSpPr>
          <p:cNvPr id="4" name="Group 3"/>
          <p:cNvGrpSpPr/>
          <p:nvPr/>
        </p:nvGrpSpPr>
        <p:grpSpPr>
          <a:xfrm>
            <a:off x="6847707" y="6422531"/>
            <a:ext cx="1839093" cy="250512"/>
            <a:chOff x="712092" y="6407866"/>
            <a:chExt cx="1839093" cy="250512"/>
          </a:xfrm>
        </p:grpSpPr>
        <p:sp>
          <p:nvSpPr>
            <p:cNvPr id="8" name="Action Button: Custom 7">
              <a:hlinkClick r:id="rId4" action="ppaction://hlinksldjump" highlightClick="1"/>
            </p:cNvPr>
            <p:cNvSpPr/>
            <p:nvPr userDrawn="1"/>
          </p:nvSpPr>
          <p:spPr>
            <a:xfrm>
              <a:off x="1261241" y="6407866"/>
              <a:ext cx="760744" cy="250512"/>
            </a:xfrm>
            <a:prstGeom prst="actionButtonBlank">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w="19050">
              <a:solidFill>
                <a:schemeClr val="accent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b="0" dirty="0" smtClean="0">
                  <a:solidFill>
                    <a:srgbClr val="002060"/>
                  </a:solidFill>
                </a:rPr>
                <a:t>Topics</a:t>
              </a:r>
              <a:endParaRPr lang="en-CA" sz="1400" b="0" dirty="0">
                <a:solidFill>
                  <a:srgbClr val="002060"/>
                </a:solidFill>
              </a:endParaRPr>
            </a:p>
          </p:txBody>
        </p:sp>
        <p:sp>
          <p:nvSpPr>
            <p:cNvPr id="9" name="Action Button: Back or Previous 8">
              <a:hlinkClick r:id="" action="ppaction://hlinkshowjump?jump=previousslide" highlightClick="1"/>
            </p:cNvPr>
            <p:cNvSpPr/>
            <p:nvPr userDrawn="1"/>
          </p:nvSpPr>
          <p:spPr>
            <a:xfrm>
              <a:off x="712092" y="6407866"/>
              <a:ext cx="528034" cy="250512"/>
            </a:xfrm>
            <a:prstGeom prst="actionButtonBackPrevious">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w="19050">
              <a:solidFill>
                <a:schemeClr val="accent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0" name="Action Button: Forward or Next 9">
              <a:hlinkClick r:id="" action="ppaction://hlinkshowjump?jump=nextslide" highlightClick="1"/>
            </p:cNvPr>
            <p:cNvSpPr/>
            <p:nvPr userDrawn="1"/>
          </p:nvSpPr>
          <p:spPr>
            <a:xfrm>
              <a:off x="2021985" y="6407866"/>
              <a:ext cx="529200" cy="250512"/>
            </a:xfrm>
            <a:prstGeom prst="actionButtonForwardNex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w="19050">
              <a:solidFill>
                <a:schemeClr val="accent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11" name="Slide Number Placeholder 5"/>
          <p:cNvSpPr txBox="1">
            <a:spLocks/>
          </p:cNvSpPr>
          <p:nvPr/>
        </p:nvSpPr>
        <p:spPr>
          <a:xfrm>
            <a:off x="3897100" y="6365224"/>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27C0BED8-2C5C-431E-9F58-E0033A8705C3}" type="slidenum">
              <a:rPr lang="en-CA" sz="1200" smtClean="0">
                <a:solidFill>
                  <a:srgbClr val="002060"/>
                </a:solidFill>
              </a:rPr>
              <a:pPr algn="ctr"/>
              <a:t>‹#›</a:t>
            </a:fld>
            <a:endParaRPr lang="en-CA" dirty="0">
              <a:solidFill>
                <a:srgbClr val="002060"/>
              </a:solidFill>
            </a:endParaRPr>
          </a:p>
        </p:txBody>
      </p:sp>
    </p:spTree>
    <p:extLst>
      <p:ext uri="{BB962C8B-B14F-4D97-AF65-F5344CB8AC3E}">
        <p14:creationId xmlns:p14="http://schemas.microsoft.com/office/powerpoint/2010/main" val="2987256083"/>
      </p:ext>
    </p:extLst>
  </p:cSld>
  <p:clrMap bg1="lt1" tx1="dk1" bg2="lt2" tx2="dk2" accent1="accent1" accent2="accent2" accent3="accent3" accent4="accent4" accent5="accent5" accent6="accent6" hlink="hlink" folHlink="folHlink"/>
  <p:sldLayoutIdLst>
    <p:sldLayoutId id="2147483659"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spcBef>
          <a:spcPct val="0"/>
        </a:spcBef>
        <a:buNone/>
        <a:defRPr sz="3600" b="1" kern="1200">
          <a:solidFill>
            <a:srgbClr val="002060"/>
          </a:solidFill>
          <a:latin typeface="Tahoma" pitchFamily="34" charset="0"/>
          <a:ea typeface="Tahoma" pitchFamily="34" charset="0"/>
          <a:cs typeface="Tahoma" pitchFamily="34" charset="0"/>
        </a:defRPr>
      </a:lvl1pPr>
    </p:titleStyle>
    <p:bodyStyle>
      <a:lvl1pPr marL="342900" indent="-342900" algn="l" defTabSz="914400" rtl="0" eaLnBrk="1" latinLnBrk="0" hangingPunct="1">
        <a:spcBef>
          <a:spcPct val="20000"/>
        </a:spcBef>
        <a:buClr>
          <a:schemeClr val="tx2"/>
        </a:buClr>
        <a:buFont typeface="Wingdings" pitchFamily="2" charset="2"/>
        <a:buChar char="Ø"/>
        <a:defRPr sz="28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Wingdings" pitchFamily="2" charset="2"/>
        <a:buChar char="v"/>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slide" Target="slide5.xml"/><Relationship Id="rId7" Type="http://schemas.openxmlformats.org/officeDocument/2006/relationships/slide" Target="slide26.xml"/><Relationship Id="rId2" Type="http://schemas.openxmlformats.org/officeDocument/2006/relationships/slide" Target="slide3.xml"/><Relationship Id="rId1" Type="http://schemas.openxmlformats.org/officeDocument/2006/relationships/slideLayout" Target="../slideLayouts/slideLayout3.xml"/><Relationship Id="rId6" Type="http://schemas.openxmlformats.org/officeDocument/2006/relationships/slide" Target="slide17.xml"/><Relationship Id="rId5" Type="http://schemas.openxmlformats.org/officeDocument/2006/relationships/slide" Target="slide7.xml"/><Relationship Id="rId10" Type="http://schemas.microsoft.com/office/2007/relationships/hdphoto" Target="../media/hdphoto3.wdp"/><Relationship Id="rId4" Type="http://schemas.openxmlformats.org/officeDocument/2006/relationships/slide" Target="slide6.xml"/><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147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Use of Personal Protective </a:t>
            </a:r>
            <a:r>
              <a:rPr lang="en-CA" dirty="0" smtClean="0"/>
              <a:t>Equipment…/4</a:t>
            </a:r>
            <a:endParaRPr lang="en-CA" dirty="0"/>
          </a:p>
        </p:txBody>
      </p:sp>
      <p:sp>
        <p:nvSpPr>
          <p:cNvPr id="3" name="Content Placeholder 2"/>
          <p:cNvSpPr>
            <a:spLocks noGrp="1"/>
          </p:cNvSpPr>
          <p:nvPr>
            <p:ph idx="1"/>
          </p:nvPr>
        </p:nvSpPr>
        <p:spPr>
          <a:xfrm>
            <a:off x="457200" y="1828800"/>
            <a:ext cx="8229600" cy="4367048"/>
          </a:xfrm>
        </p:spPr>
        <p:txBody>
          <a:bodyPr/>
          <a:lstStyle/>
          <a:p>
            <a:pPr marL="0" indent="0">
              <a:buNone/>
            </a:pPr>
            <a:r>
              <a:rPr lang="en-CA" b="1" i="1" dirty="0"/>
              <a:t>Aseptic Hand </a:t>
            </a:r>
            <a:r>
              <a:rPr lang="en-CA" b="1" i="1" dirty="0" smtClean="0"/>
              <a:t>Washing…continued </a:t>
            </a:r>
            <a:endParaRPr lang="en-CA" b="1" i="1" dirty="0"/>
          </a:p>
          <a:p>
            <a:r>
              <a:rPr lang="en-CA" dirty="0"/>
              <a:t>Special </a:t>
            </a:r>
            <a:r>
              <a:rPr lang="en-CA" dirty="0" smtClean="0"/>
              <a:t>attention should </a:t>
            </a:r>
            <a:r>
              <a:rPr lang="en-CA" dirty="0"/>
              <a:t>be paid to areas that harbor </a:t>
            </a:r>
            <a:r>
              <a:rPr lang="en-CA" dirty="0" smtClean="0"/>
              <a:t>multiple microorganisms</a:t>
            </a:r>
          </a:p>
          <a:p>
            <a:pPr lvl="1"/>
            <a:r>
              <a:rPr lang="en-CA" dirty="0" smtClean="0"/>
              <a:t>under </a:t>
            </a:r>
            <a:r>
              <a:rPr lang="en-CA" dirty="0"/>
              <a:t>the fingernails </a:t>
            </a:r>
            <a:r>
              <a:rPr lang="en-CA" dirty="0" smtClean="0"/>
              <a:t>and in </a:t>
            </a:r>
            <a:r>
              <a:rPr lang="en-CA" dirty="0"/>
              <a:t>the creases of </a:t>
            </a:r>
            <a:r>
              <a:rPr lang="en-CA" dirty="0" smtClean="0"/>
              <a:t>skin</a:t>
            </a:r>
          </a:p>
          <a:p>
            <a:r>
              <a:rPr lang="en-CA" dirty="0"/>
              <a:t>Learning this process is critical because </a:t>
            </a:r>
            <a:r>
              <a:rPr lang="en-CA" dirty="0" smtClean="0"/>
              <a:t>the most </a:t>
            </a:r>
            <a:r>
              <a:rPr lang="en-CA" dirty="0"/>
              <a:t>common source of contamination in the preparation of parenteral products </a:t>
            </a:r>
            <a:r>
              <a:rPr lang="en-CA" dirty="0" smtClean="0"/>
              <a:t>is </a:t>
            </a:r>
            <a:r>
              <a:rPr lang="en-CA" b="1" dirty="0" smtClean="0">
                <a:solidFill>
                  <a:srgbClr val="990000"/>
                </a:solidFill>
              </a:rPr>
              <a:t>touch </a:t>
            </a:r>
            <a:r>
              <a:rPr lang="en-CA" b="1" dirty="0">
                <a:solidFill>
                  <a:srgbClr val="990000"/>
                </a:solidFill>
              </a:rPr>
              <a:t>contamination </a:t>
            </a:r>
            <a:r>
              <a:rPr lang="en-CA" dirty="0"/>
              <a:t>by a healthcare worker who has not practiced correct </a:t>
            </a:r>
            <a:r>
              <a:rPr lang="en-CA" dirty="0" smtClean="0"/>
              <a:t>aseptic technique </a:t>
            </a:r>
            <a:r>
              <a:rPr lang="en-CA" dirty="0"/>
              <a:t>in hand washing</a:t>
            </a:r>
            <a:endParaRPr lang="en-CA" dirty="0" smtClean="0"/>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2993803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Use of Personal Protective </a:t>
            </a:r>
            <a:r>
              <a:rPr lang="en-CA" dirty="0" smtClean="0"/>
              <a:t>Equipment…/5</a:t>
            </a:r>
            <a:endParaRPr lang="en-CA" dirty="0"/>
          </a:p>
        </p:txBody>
      </p:sp>
      <p:sp>
        <p:nvSpPr>
          <p:cNvPr id="3" name="Content Placeholder 2"/>
          <p:cNvSpPr>
            <a:spLocks noGrp="1"/>
          </p:cNvSpPr>
          <p:nvPr>
            <p:ph idx="1"/>
          </p:nvPr>
        </p:nvSpPr>
        <p:spPr>
          <a:xfrm>
            <a:off x="457200" y="1600200"/>
            <a:ext cx="8229600" cy="4743598"/>
          </a:xfrm>
        </p:spPr>
        <p:txBody>
          <a:bodyPr>
            <a:normAutofit lnSpcReduction="10000"/>
          </a:bodyPr>
          <a:lstStyle/>
          <a:p>
            <a:pPr marL="0" indent="0">
              <a:buNone/>
            </a:pPr>
            <a:r>
              <a:rPr lang="en-CA" b="1" i="1" dirty="0"/>
              <a:t>Aseptic Hand </a:t>
            </a:r>
            <a:r>
              <a:rPr lang="en-CA" b="1" i="1" dirty="0" smtClean="0"/>
              <a:t>Washing…continued </a:t>
            </a:r>
          </a:p>
          <a:p>
            <a:r>
              <a:rPr lang="en-CA" dirty="0"/>
              <a:t>The following situations require the completion of aseptic hand washing:</a:t>
            </a:r>
          </a:p>
          <a:p>
            <a:pPr lvl="1">
              <a:spcBef>
                <a:spcPts val="0"/>
              </a:spcBef>
            </a:pPr>
            <a:r>
              <a:rPr lang="en-CA" sz="2200" dirty="0" smtClean="0"/>
              <a:t>when </a:t>
            </a:r>
            <a:r>
              <a:rPr lang="en-CA" sz="2200" dirty="0"/>
              <a:t>first entering the sterile compounding area</a:t>
            </a:r>
          </a:p>
          <a:p>
            <a:pPr lvl="1">
              <a:spcBef>
                <a:spcPts val="0"/>
              </a:spcBef>
            </a:pPr>
            <a:r>
              <a:rPr lang="en-CA" sz="2200" dirty="0" smtClean="0"/>
              <a:t>when </a:t>
            </a:r>
            <a:r>
              <a:rPr lang="en-CA" sz="2200" dirty="0"/>
              <a:t>reentering the sterile compounding area</a:t>
            </a:r>
          </a:p>
          <a:p>
            <a:pPr lvl="1">
              <a:spcBef>
                <a:spcPts val="0"/>
              </a:spcBef>
            </a:pPr>
            <a:r>
              <a:rPr lang="en-CA" sz="2200" dirty="0" smtClean="0"/>
              <a:t>after </a:t>
            </a:r>
            <a:r>
              <a:rPr lang="en-CA" sz="2200" dirty="0"/>
              <a:t>eating</a:t>
            </a:r>
          </a:p>
          <a:p>
            <a:pPr lvl="1">
              <a:spcBef>
                <a:spcPts val="0"/>
              </a:spcBef>
            </a:pPr>
            <a:r>
              <a:rPr lang="en-CA" sz="2200" dirty="0" smtClean="0"/>
              <a:t>after </a:t>
            </a:r>
            <a:r>
              <a:rPr lang="en-CA" sz="2200" dirty="0"/>
              <a:t>using the restroom</a:t>
            </a:r>
          </a:p>
          <a:p>
            <a:pPr lvl="1">
              <a:spcBef>
                <a:spcPts val="0"/>
              </a:spcBef>
            </a:pPr>
            <a:r>
              <a:rPr lang="en-CA" sz="2200" dirty="0" smtClean="0"/>
              <a:t>after </a:t>
            </a:r>
            <a:r>
              <a:rPr lang="en-CA" sz="2200" dirty="0"/>
              <a:t>sneezing or coughing</a:t>
            </a:r>
          </a:p>
          <a:p>
            <a:pPr lvl="1">
              <a:spcBef>
                <a:spcPts val="0"/>
              </a:spcBef>
            </a:pPr>
            <a:r>
              <a:rPr lang="en-CA" sz="2200" dirty="0" smtClean="0"/>
              <a:t>after </a:t>
            </a:r>
            <a:r>
              <a:rPr lang="en-CA" sz="2200" dirty="0"/>
              <a:t>a major contamination, such as a needle stick or </a:t>
            </a:r>
            <a:r>
              <a:rPr lang="en-CA" sz="2200" dirty="0" smtClean="0"/>
              <a:t>a drug </a:t>
            </a:r>
            <a:r>
              <a:rPr lang="en-CA" sz="2200" dirty="0"/>
              <a:t>spill with a volume greater than 5 mL</a:t>
            </a:r>
          </a:p>
          <a:p>
            <a:pPr lvl="1">
              <a:spcBef>
                <a:spcPts val="0"/>
              </a:spcBef>
            </a:pPr>
            <a:r>
              <a:rPr lang="en-CA" sz="2200" dirty="0" smtClean="0"/>
              <a:t>after </a:t>
            </a:r>
            <a:r>
              <a:rPr lang="en-CA" sz="2200" dirty="0"/>
              <a:t>the hands touch any item that is obviously contaminated</a:t>
            </a:r>
            <a:r>
              <a:rPr lang="en-CA" sz="2200" dirty="0" smtClean="0"/>
              <a:t>, such </a:t>
            </a:r>
            <a:r>
              <a:rPr lang="en-CA" sz="2200" dirty="0"/>
              <a:t>as the floor, the waste receptacle or </a:t>
            </a:r>
            <a:r>
              <a:rPr lang="en-CA" sz="2200" dirty="0" smtClean="0"/>
              <a:t>sharps container</a:t>
            </a:r>
            <a:r>
              <a:rPr lang="en-CA" sz="2200" dirty="0"/>
              <a:t>, or a visibly soiled item</a:t>
            </a:r>
            <a:endParaRPr lang="en-CA" sz="2200" dirty="0" smtClean="0"/>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3558920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Use of Personal Protective </a:t>
            </a:r>
            <a:r>
              <a:rPr lang="en-CA" dirty="0" smtClean="0"/>
              <a:t>Equipment…/6</a:t>
            </a:r>
            <a:endParaRPr lang="en-CA" dirty="0"/>
          </a:p>
        </p:txBody>
      </p:sp>
      <p:sp>
        <p:nvSpPr>
          <p:cNvPr id="3" name="Content Placeholder 2"/>
          <p:cNvSpPr>
            <a:spLocks noGrp="1"/>
          </p:cNvSpPr>
          <p:nvPr>
            <p:ph idx="1"/>
          </p:nvPr>
        </p:nvSpPr>
        <p:spPr>
          <a:xfrm>
            <a:off x="457200" y="1734204"/>
            <a:ext cx="8229600" cy="4367048"/>
          </a:xfrm>
        </p:spPr>
        <p:txBody>
          <a:bodyPr>
            <a:normAutofit lnSpcReduction="10000"/>
          </a:bodyPr>
          <a:lstStyle/>
          <a:p>
            <a:pPr marL="0" indent="0">
              <a:buNone/>
            </a:pPr>
            <a:r>
              <a:rPr lang="en-CA" b="1" i="1" dirty="0"/>
              <a:t>Aseptic Hand </a:t>
            </a:r>
            <a:r>
              <a:rPr lang="en-CA" b="1" i="1" dirty="0" smtClean="0"/>
              <a:t>Washing…continued </a:t>
            </a:r>
            <a:endParaRPr lang="en-CA" b="1" i="1" dirty="0"/>
          </a:p>
          <a:p>
            <a:r>
              <a:rPr lang="en-CA" dirty="0"/>
              <a:t>In certain situations, sterile compounding personnel </a:t>
            </a:r>
            <a:r>
              <a:rPr lang="en-CA" dirty="0" smtClean="0"/>
              <a:t>may cleanse </a:t>
            </a:r>
            <a:r>
              <a:rPr lang="en-CA" dirty="0"/>
              <a:t>their hands or gloves with sterile, foamed 70</a:t>
            </a:r>
            <a:r>
              <a:rPr lang="en-CA" dirty="0" smtClean="0"/>
              <a:t>% isopropyl </a:t>
            </a:r>
            <a:r>
              <a:rPr lang="en-CA" dirty="0"/>
              <a:t>alcohol (IPA</a:t>
            </a:r>
            <a:r>
              <a:rPr lang="en-CA" dirty="0" smtClean="0"/>
              <a:t>):</a:t>
            </a:r>
            <a:endParaRPr lang="en-CA" dirty="0"/>
          </a:p>
          <a:p>
            <a:pPr lvl="1">
              <a:spcBef>
                <a:spcPts val="576"/>
              </a:spcBef>
            </a:pPr>
            <a:r>
              <a:rPr lang="en-CA" dirty="0" smtClean="0"/>
              <a:t>upon </a:t>
            </a:r>
            <a:r>
              <a:rPr lang="en-CA" dirty="0"/>
              <a:t>entering the anteroom, prior to donning PPE</a:t>
            </a:r>
          </a:p>
          <a:p>
            <a:pPr lvl="1">
              <a:spcBef>
                <a:spcPts val="576"/>
              </a:spcBef>
            </a:pPr>
            <a:r>
              <a:rPr lang="en-CA" dirty="0" smtClean="0"/>
              <a:t>after </a:t>
            </a:r>
            <a:r>
              <a:rPr lang="en-CA" dirty="0"/>
              <a:t>using a calculator or pen</a:t>
            </a:r>
          </a:p>
          <a:p>
            <a:pPr lvl="1">
              <a:spcBef>
                <a:spcPts val="576"/>
              </a:spcBef>
            </a:pPr>
            <a:r>
              <a:rPr lang="en-CA" dirty="0" smtClean="0"/>
              <a:t>after </a:t>
            </a:r>
            <a:r>
              <a:rPr lang="en-CA" dirty="0"/>
              <a:t>spilling a few drops of liquid on the gloved hand</a:t>
            </a:r>
          </a:p>
          <a:p>
            <a:pPr lvl="1">
              <a:spcBef>
                <a:spcPts val="576"/>
              </a:spcBef>
            </a:pPr>
            <a:r>
              <a:rPr lang="en-CA" dirty="0" smtClean="0"/>
              <a:t>when </a:t>
            </a:r>
            <a:r>
              <a:rPr lang="en-CA" dirty="0"/>
              <a:t>there is potential for minor hand </a:t>
            </a:r>
            <a:r>
              <a:rPr lang="en-CA" dirty="0" smtClean="0"/>
              <a:t>contamination such </a:t>
            </a:r>
            <a:r>
              <a:rPr lang="en-CA" dirty="0"/>
              <a:t>as after adjusting eyeglasses or handling labels </a:t>
            </a:r>
            <a:r>
              <a:rPr lang="en-CA" dirty="0" smtClean="0"/>
              <a:t>or medication </a:t>
            </a:r>
            <a:r>
              <a:rPr lang="en-CA" dirty="0"/>
              <a:t>orders</a:t>
            </a:r>
            <a:endParaRPr lang="en-CA" dirty="0" smtClean="0"/>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2542682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Use of Personal Protective Equipment</a:t>
            </a:r>
            <a:r>
              <a:rPr lang="en-CA" dirty="0" smtClean="0"/>
              <a:t>…/7</a:t>
            </a:r>
            <a:endParaRPr lang="en-CA" dirty="0"/>
          </a:p>
        </p:txBody>
      </p:sp>
      <p:sp>
        <p:nvSpPr>
          <p:cNvPr id="3" name="Content Placeholder 2"/>
          <p:cNvSpPr>
            <a:spLocks noGrp="1"/>
          </p:cNvSpPr>
          <p:nvPr>
            <p:ph idx="1"/>
          </p:nvPr>
        </p:nvSpPr>
        <p:spPr>
          <a:xfrm>
            <a:off x="457200" y="1828800"/>
            <a:ext cx="3783724" cy="4367048"/>
          </a:xfrm>
        </p:spPr>
        <p:txBody>
          <a:bodyPr/>
          <a:lstStyle/>
          <a:p>
            <a:pPr marL="0" indent="0">
              <a:buNone/>
            </a:pPr>
            <a:r>
              <a:rPr lang="en-CA" b="1" i="1" dirty="0"/>
              <a:t>Sterile Gown and Gloves </a:t>
            </a:r>
            <a:endParaRPr lang="en-CA" b="1" i="1" dirty="0" smtClean="0"/>
          </a:p>
          <a:p>
            <a:r>
              <a:rPr lang="en-CA" dirty="0" smtClean="0"/>
              <a:t>After </a:t>
            </a:r>
            <a:r>
              <a:rPr lang="en-CA" dirty="0"/>
              <a:t>hand washing has been completed, </a:t>
            </a:r>
            <a:r>
              <a:rPr lang="en-CA" dirty="0" smtClean="0"/>
              <a:t>sterile compounding </a:t>
            </a:r>
            <a:r>
              <a:rPr lang="en-CA" dirty="0"/>
              <a:t>technicians put on the last two PPE items: a sterile gown and a </a:t>
            </a:r>
            <a:r>
              <a:rPr lang="en-CA" dirty="0" smtClean="0"/>
              <a:t>pair of </a:t>
            </a:r>
            <a:r>
              <a:rPr lang="en-CA" dirty="0"/>
              <a:t>sterile </a:t>
            </a:r>
            <a:r>
              <a:rPr lang="en-CA" dirty="0" smtClean="0"/>
              <a:t>gloves</a:t>
            </a:r>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8937" y="1977994"/>
            <a:ext cx="4414345" cy="34108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224906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Use of Personal Protective Equipment</a:t>
            </a:r>
            <a:r>
              <a:rPr lang="en-CA" dirty="0" smtClean="0"/>
              <a:t>…/8</a:t>
            </a:r>
            <a:endParaRPr lang="en-CA" dirty="0"/>
          </a:p>
        </p:txBody>
      </p:sp>
      <p:sp>
        <p:nvSpPr>
          <p:cNvPr id="3" name="Content Placeholder 2"/>
          <p:cNvSpPr>
            <a:spLocks noGrp="1"/>
          </p:cNvSpPr>
          <p:nvPr>
            <p:ph idx="1"/>
          </p:nvPr>
        </p:nvSpPr>
        <p:spPr>
          <a:xfrm>
            <a:off x="457200" y="1828800"/>
            <a:ext cx="8229600" cy="4367048"/>
          </a:xfrm>
        </p:spPr>
        <p:txBody>
          <a:bodyPr/>
          <a:lstStyle/>
          <a:p>
            <a:pPr marL="0" indent="0">
              <a:buNone/>
            </a:pPr>
            <a:r>
              <a:rPr lang="en-CA" b="1" i="1" dirty="0"/>
              <a:t>Sterile Gown and </a:t>
            </a:r>
            <a:r>
              <a:rPr lang="en-CA" b="1" i="1" dirty="0" smtClean="0"/>
              <a:t>Gloves…continued </a:t>
            </a:r>
            <a:endParaRPr lang="en-CA" b="1" i="1" dirty="0"/>
          </a:p>
          <a:p>
            <a:r>
              <a:rPr lang="en-CA" dirty="0"/>
              <a:t>A</a:t>
            </a:r>
            <a:r>
              <a:rPr lang="en-CA" dirty="0" smtClean="0"/>
              <a:t> </a:t>
            </a:r>
            <a:r>
              <a:rPr lang="en-CA" dirty="0"/>
              <a:t>human sheds more than one million </a:t>
            </a:r>
            <a:r>
              <a:rPr lang="en-CA" dirty="0" smtClean="0"/>
              <a:t>skin cells </a:t>
            </a:r>
            <a:r>
              <a:rPr lang="en-CA" dirty="0"/>
              <a:t>every </a:t>
            </a:r>
            <a:r>
              <a:rPr lang="en-CA" dirty="0" smtClean="0"/>
              <a:t>hour</a:t>
            </a:r>
          </a:p>
          <a:p>
            <a:pPr lvl="1"/>
            <a:r>
              <a:rPr lang="en-CA" dirty="0" smtClean="0"/>
              <a:t>cells </a:t>
            </a:r>
            <a:r>
              <a:rPr lang="en-CA" dirty="0"/>
              <a:t>harbor multiple organisms that could </a:t>
            </a:r>
            <a:r>
              <a:rPr lang="en-CA" dirty="0" smtClean="0"/>
              <a:t>contaminate the </a:t>
            </a:r>
            <a:r>
              <a:rPr lang="en-CA" dirty="0"/>
              <a:t>sterile products, endangering patient </a:t>
            </a:r>
            <a:r>
              <a:rPr lang="en-CA" dirty="0" smtClean="0"/>
              <a:t>recipients</a:t>
            </a:r>
          </a:p>
          <a:p>
            <a:endParaRPr lang="en-CA" dirty="0" smtClean="0"/>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3131008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Use of Personal Protective Equipment</a:t>
            </a:r>
            <a:r>
              <a:rPr lang="en-CA" dirty="0" smtClean="0"/>
              <a:t>…/9</a:t>
            </a:r>
            <a:endParaRPr lang="en-CA" dirty="0"/>
          </a:p>
        </p:txBody>
      </p:sp>
      <p:sp>
        <p:nvSpPr>
          <p:cNvPr id="3" name="Content Placeholder 2"/>
          <p:cNvSpPr>
            <a:spLocks noGrp="1"/>
          </p:cNvSpPr>
          <p:nvPr>
            <p:ph idx="1"/>
          </p:nvPr>
        </p:nvSpPr>
        <p:spPr>
          <a:xfrm>
            <a:off x="457200" y="1828800"/>
            <a:ext cx="8229600" cy="4367048"/>
          </a:xfrm>
        </p:spPr>
        <p:txBody>
          <a:bodyPr/>
          <a:lstStyle/>
          <a:p>
            <a:pPr marL="0" indent="0">
              <a:buNone/>
            </a:pPr>
            <a:r>
              <a:rPr lang="en-CA" b="1" i="1" dirty="0"/>
              <a:t>Sterile Gown and </a:t>
            </a:r>
            <a:r>
              <a:rPr lang="en-CA" b="1" i="1" dirty="0" smtClean="0"/>
              <a:t>Gloves…continued </a:t>
            </a:r>
            <a:endParaRPr lang="en-CA" b="1" i="1" dirty="0"/>
          </a:p>
          <a:p>
            <a:r>
              <a:rPr lang="en-CA" dirty="0"/>
              <a:t>IV technicians who have aseptically cleansed hands placed inside </a:t>
            </a:r>
            <a:r>
              <a:rPr lang="en-CA" dirty="0" smtClean="0"/>
              <a:t>of sterile </a:t>
            </a:r>
            <a:r>
              <a:rPr lang="en-CA" dirty="0"/>
              <a:t>gloves have compensated for two possible scenarios: </a:t>
            </a:r>
            <a:endParaRPr lang="en-CA" dirty="0" smtClean="0"/>
          </a:p>
          <a:p>
            <a:pPr lvl="1"/>
            <a:r>
              <a:rPr lang="en-CA" dirty="0" smtClean="0"/>
              <a:t>the </a:t>
            </a:r>
            <a:r>
              <a:rPr lang="en-CA" dirty="0"/>
              <a:t>ripping or </a:t>
            </a:r>
            <a:r>
              <a:rPr lang="en-CA" dirty="0" smtClean="0"/>
              <a:t>puncturing of </a:t>
            </a:r>
            <a:r>
              <a:rPr lang="en-CA" dirty="0"/>
              <a:t>gloves by a needle or glass </a:t>
            </a:r>
            <a:r>
              <a:rPr lang="en-CA" dirty="0" smtClean="0"/>
              <a:t>shard</a:t>
            </a:r>
          </a:p>
          <a:p>
            <a:pPr lvl="1"/>
            <a:r>
              <a:rPr lang="en-CA" dirty="0" smtClean="0"/>
              <a:t>the </a:t>
            </a:r>
            <a:r>
              <a:rPr lang="en-CA" dirty="0"/>
              <a:t>growth of </a:t>
            </a:r>
            <a:r>
              <a:rPr lang="en-CA" dirty="0" smtClean="0"/>
              <a:t>microorganisms on </a:t>
            </a:r>
            <a:r>
              <a:rPr lang="en-CA" dirty="0"/>
              <a:t>poorly </a:t>
            </a:r>
            <a:r>
              <a:rPr lang="en-CA" dirty="0" smtClean="0"/>
              <a:t>cleansed hands </a:t>
            </a:r>
            <a:r>
              <a:rPr lang="en-CA" dirty="0"/>
              <a:t>enclosed in </a:t>
            </a:r>
            <a:r>
              <a:rPr lang="en-CA" dirty="0" smtClean="0"/>
              <a:t>the warm</a:t>
            </a:r>
            <a:r>
              <a:rPr lang="en-CA" dirty="0"/>
              <a:t>, moist </a:t>
            </a:r>
            <a:r>
              <a:rPr lang="en-CA" dirty="0" smtClean="0"/>
              <a:t>environment of gloves; these </a:t>
            </a:r>
            <a:r>
              <a:rPr lang="en-CA" dirty="0"/>
              <a:t>microorganisms </a:t>
            </a:r>
            <a:r>
              <a:rPr lang="en-CA" dirty="0" smtClean="0"/>
              <a:t>could then </a:t>
            </a:r>
            <a:r>
              <a:rPr lang="en-CA" dirty="0"/>
              <a:t>seep through </a:t>
            </a:r>
            <a:r>
              <a:rPr lang="en-CA" dirty="0" smtClean="0"/>
              <a:t>the </a:t>
            </a:r>
            <a:r>
              <a:rPr lang="en-CA" b="1" dirty="0" smtClean="0">
                <a:solidFill>
                  <a:srgbClr val="990000"/>
                </a:solidFill>
              </a:rPr>
              <a:t>micropores </a:t>
            </a:r>
            <a:r>
              <a:rPr lang="en-CA" dirty="0"/>
              <a:t>of the gloves</a:t>
            </a:r>
            <a:endParaRPr lang="en-CA" dirty="0" smtClean="0"/>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1867737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chemeClr val="bg1">
                    <a:lumMod val="85000"/>
                  </a:schemeClr>
                </a:solidFill>
              </a:rPr>
              <a:t>Your Turn</a:t>
            </a:r>
            <a:endParaRPr lang="en-CA" dirty="0">
              <a:solidFill>
                <a:schemeClr val="bg1">
                  <a:lumMod val="85000"/>
                </a:schemeClr>
              </a:solidFill>
            </a:endParaRPr>
          </a:p>
        </p:txBody>
      </p:sp>
      <p:sp>
        <p:nvSpPr>
          <p:cNvPr id="8" name="Slide Number Placeholder 7"/>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
        <p:nvSpPr>
          <p:cNvPr id="5" name="Content Placeholder 6"/>
          <p:cNvSpPr txBox="1">
            <a:spLocks/>
          </p:cNvSpPr>
          <p:nvPr/>
        </p:nvSpPr>
        <p:spPr>
          <a:xfrm>
            <a:off x="263045" y="1615965"/>
            <a:ext cx="8643866" cy="2278205"/>
          </a:xfrm>
          <a:prstGeom prst="rect">
            <a:avLst/>
          </a:prstGeom>
          <a:gradFill flip="none" rotWithShape="1">
            <a:gsLst>
              <a:gs pos="0">
                <a:schemeClr val="accent2">
                  <a:lumMod val="75000"/>
                  <a:tint val="66000"/>
                  <a:satMod val="160000"/>
                </a:schemeClr>
              </a:gs>
              <a:gs pos="16000">
                <a:schemeClr val="accent2">
                  <a:lumMod val="75000"/>
                </a:schemeClr>
              </a:gs>
              <a:gs pos="100000">
                <a:schemeClr val="accent2">
                  <a:lumMod val="75000"/>
                  <a:tint val="23500"/>
                  <a:satMod val="160000"/>
                </a:schemeClr>
              </a:gs>
            </a:gsLst>
            <a:lin ang="13500000" scaled="1"/>
            <a:tileRect/>
          </a:gra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a:spcBef>
                <a:spcPts val="300"/>
              </a:spcBef>
              <a:buFont typeface="+mj-lt"/>
              <a:buAutoNum type="arabicParenR"/>
            </a:pPr>
            <a:r>
              <a:rPr lang="en-CA" sz="2200" dirty="0" smtClean="0"/>
              <a:t>A </a:t>
            </a:r>
            <a:r>
              <a:rPr lang="en-CA" sz="2200" dirty="0"/>
              <a:t>hand-washing procedure that is more stringent than basic hand </a:t>
            </a:r>
            <a:r>
              <a:rPr lang="en-CA" sz="2200" dirty="0" smtClean="0"/>
              <a:t>washing is called this. </a:t>
            </a:r>
            <a:endParaRPr lang="en-CA" sz="2200" dirty="0" smtClean="0">
              <a:latin typeface="Calibri" pitchFamily="34" charset="0"/>
              <a:cs typeface="Calibri" pitchFamily="34" charset="0"/>
            </a:endParaRPr>
          </a:p>
          <a:p>
            <a:pPr marL="919163" lvl="1" indent="-461963">
              <a:spcBef>
                <a:spcPts val="300"/>
              </a:spcBef>
              <a:buFont typeface="+mj-lt"/>
              <a:buAutoNum type="alphaLcPeriod"/>
            </a:pPr>
            <a:r>
              <a:rPr lang="en-CA" sz="2200" dirty="0" smtClean="0"/>
              <a:t>complex hand washing</a:t>
            </a:r>
            <a:endParaRPr lang="en-CA" sz="2200" dirty="0" smtClean="0">
              <a:latin typeface="Calibri" pitchFamily="34" charset="0"/>
              <a:cs typeface="Calibri" pitchFamily="34" charset="0"/>
            </a:endParaRPr>
          </a:p>
          <a:p>
            <a:pPr marL="919163" lvl="1" indent="-461963">
              <a:spcBef>
                <a:spcPts val="300"/>
              </a:spcBef>
              <a:buFont typeface="+mj-lt"/>
              <a:buAutoNum type="alphaLcPeriod"/>
            </a:pPr>
            <a:r>
              <a:rPr lang="en-CA" sz="2200" dirty="0" smtClean="0">
                <a:latin typeface="Calibri" pitchFamily="34" charset="0"/>
                <a:cs typeface="Calibri" pitchFamily="34" charset="0"/>
              </a:rPr>
              <a:t>aesthetic hand washing</a:t>
            </a:r>
            <a:endParaRPr lang="en-CA" sz="2200" dirty="0">
              <a:latin typeface="Calibri" pitchFamily="34" charset="0"/>
              <a:cs typeface="Calibri" pitchFamily="34" charset="0"/>
            </a:endParaRPr>
          </a:p>
          <a:p>
            <a:pPr marL="919163" lvl="1" indent="-461963">
              <a:spcBef>
                <a:spcPts val="300"/>
              </a:spcBef>
              <a:buFont typeface="+mj-lt"/>
              <a:buAutoNum type="alphaLcPeriod"/>
            </a:pPr>
            <a:r>
              <a:rPr lang="en-CA" sz="2200" dirty="0" smtClean="0"/>
              <a:t>aseptic hand washing</a:t>
            </a:r>
            <a:endParaRPr lang="en-CA" sz="2200" dirty="0">
              <a:latin typeface="Calibri" pitchFamily="34" charset="0"/>
              <a:cs typeface="Calibri" pitchFamily="34" charset="0"/>
            </a:endParaRPr>
          </a:p>
          <a:p>
            <a:pPr marL="919163" lvl="1" indent="-461963">
              <a:spcBef>
                <a:spcPts val="300"/>
              </a:spcBef>
              <a:buFont typeface="+mj-lt"/>
              <a:buAutoNum type="alphaLcPeriod"/>
            </a:pPr>
            <a:r>
              <a:rPr lang="en-CA" sz="2200" dirty="0" smtClean="0">
                <a:latin typeface="Calibri" pitchFamily="34" charset="0"/>
                <a:cs typeface="Calibri" pitchFamily="34" charset="0"/>
              </a:rPr>
              <a:t>complete hand washing</a:t>
            </a:r>
            <a:endParaRPr lang="en-CA" sz="2200" dirty="0">
              <a:latin typeface="Calibri" pitchFamily="34" charset="0"/>
              <a:cs typeface="Calibri" pitchFamily="34" charset="0"/>
            </a:endParaRPr>
          </a:p>
          <a:p>
            <a:pPr>
              <a:spcBef>
                <a:spcPts val="300"/>
              </a:spcBef>
              <a:buFont typeface="+mj-lt"/>
              <a:buAutoNum type="arabicParenR" startAt="3"/>
            </a:pPr>
            <a:endParaRPr lang="en-CA" sz="2200" dirty="0" smtClean="0">
              <a:latin typeface="Calibri" pitchFamily="34" charset="0"/>
              <a:cs typeface="Calibri" pitchFamily="34" charset="0"/>
            </a:endParaRPr>
          </a:p>
          <a:p>
            <a:pPr>
              <a:spcBef>
                <a:spcPts val="300"/>
              </a:spcBef>
              <a:buFont typeface="+mj-lt"/>
              <a:buAutoNum type="arabicParenR" startAt="3"/>
            </a:pPr>
            <a:endParaRPr lang="en-CA" sz="2200" dirty="0">
              <a:latin typeface="Calibri" pitchFamily="34" charset="0"/>
              <a:cs typeface="Calibri" pitchFamily="34" charset="0"/>
            </a:endParaRPr>
          </a:p>
        </p:txBody>
      </p:sp>
      <p:sp>
        <p:nvSpPr>
          <p:cNvPr id="6" name="Content Placeholder 5"/>
          <p:cNvSpPr txBox="1">
            <a:spLocks/>
          </p:cNvSpPr>
          <p:nvPr/>
        </p:nvSpPr>
        <p:spPr>
          <a:xfrm>
            <a:off x="263044" y="3968301"/>
            <a:ext cx="8643867" cy="2278205"/>
          </a:xfrm>
          <a:prstGeom prst="rect">
            <a:avLst/>
          </a:prstGeom>
          <a:gradFill flip="none" rotWithShape="1">
            <a:gsLst>
              <a:gs pos="0">
                <a:schemeClr val="accent2">
                  <a:lumMod val="75000"/>
                  <a:tint val="66000"/>
                  <a:satMod val="160000"/>
                </a:schemeClr>
              </a:gs>
              <a:gs pos="16000">
                <a:schemeClr val="accent2">
                  <a:lumMod val="75000"/>
                </a:schemeClr>
              </a:gs>
              <a:gs pos="100000">
                <a:schemeClr val="accent2">
                  <a:lumMod val="75000"/>
                  <a:tint val="23500"/>
                  <a:satMod val="160000"/>
                </a:schemeClr>
              </a:gs>
            </a:gsLst>
            <a:lin ang="13500000" scaled="1"/>
            <a:tileRect/>
          </a:gra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457200" indent="-457200" algn="l" defTabSz="914400" rtl="0" eaLnBrk="1" fontAlgn="base" latinLnBrk="0" hangingPunct="1">
              <a:spcBef>
                <a:spcPct val="20000"/>
              </a:spcBef>
              <a:spcAft>
                <a:spcPct val="0"/>
              </a:spcAft>
              <a:buClr>
                <a:srgbClr val="336699"/>
              </a:buClr>
              <a:buSzPct val="80000"/>
              <a:buFont typeface="+mj-lt"/>
              <a:buAutoNum type="arabicParenR"/>
              <a:defRPr lang="en-US" sz="2000" kern="1200" dirty="0" smtClean="0">
                <a:solidFill>
                  <a:schemeClr val="tx1"/>
                </a:solidFill>
                <a:latin typeface="Calibri" pitchFamily="34" charset="0"/>
                <a:ea typeface="+mn-ea"/>
                <a:cs typeface="Calibri" pitchFamily="34" charset="0"/>
              </a:defRPr>
            </a:lvl1pPr>
            <a:lvl2pPr marL="914400" indent="-457200" algn="l" defTabSz="914400" rtl="0" eaLnBrk="1" fontAlgn="base" latinLnBrk="0" hangingPunct="1">
              <a:spcBef>
                <a:spcPct val="20000"/>
              </a:spcBef>
              <a:spcAft>
                <a:spcPct val="0"/>
              </a:spcAft>
              <a:buClr>
                <a:srgbClr val="336699"/>
              </a:buClr>
              <a:buFont typeface="+mj-lt"/>
              <a:buAutoNum type="alphaLcPeriod"/>
              <a:defRPr lang="en-US" sz="1800" kern="1200" dirty="0" smtClean="0">
                <a:solidFill>
                  <a:schemeClr val="tx1"/>
                </a:solidFill>
                <a:latin typeface="Calibri" pitchFamily="34" charset="0"/>
                <a:ea typeface="+mn-ea"/>
                <a:cs typeface="Calibri" pitchFamily="34" charset="0"/>
              </a:defRPr>
            </a:lvl2pPr>
            <a:lvl3pPr marL="1257300" indent="-342900" algn="l" defTabSz="914400" rtl="0" eaLnBrk="1" fontAlgn="base" latinLnBrk="0" hangingPunct="1">
              <a:spcBef>
                <a:spcPct val="20000"/>
              </a:spcBef>
              <a:spcAft>
                <a:spcPct val="0"/>
              </a:spcAft>
              <a:buClr>
                <a:srgbClr val="336699"/>
              </a:buClr>
              <a:buFont typeface="+mj-lt"/>
              <a:buAutoNum type="arabicPeriod"/>
              <a:defRPr lang="en-US" sz="1800" kern="1200" dirty="0" smtClean="0">
                <a:solidFill>
                  <a:schemeClr val="tx1"/>
                </a:solidFill>
                <a:latin typeface="Calibri" pitchFamily="34" charset="0"/>
                <a:ea typeface="+mn-ea"/>
                <a:cs typeface="Calibri" pitchFamily="34" charset="0"/>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a:spcBef>
                <a:spcPts val="300"/>
              </a:spcBef>
              <a:buClrTx/>
              <a:buSzPct val="100000"/>
              <a:buFont typeface="+mj-lt"/>
              <a:buAutoNum type="arabicParenR" startAt="2"/>
            </a:pPr>
            <a:r>
              <a:rPr lang="en-CA" sz="2200" dirty="0" smtClean="0">
                <a:latin typeface="+mn-lt"/>
                <a:cs typeface="+mn-cs"/>
              </a:rPr>
              <a:t>Microorganisms </a:t>
            </a:r>
            <a:r>
              <a:rPr lang="en-CA" sz="2200" dirty="0">
                <a:latin typeface="+mn-lt"/>
                <a:cs typeface="+mn-cs"/>
              </a:rPr>
              <a:t>could </a:t>
            </a:r>
            <a:r>
              <a:rPr lang="en-CA" sz="2200" dirty="0" smtClean="0">
                <a:latin typeface="+mn-lt"/>
                <a:cs typeface="+mn-cs"/>
              </a:rPr>
              <a:t>seep </a:t>
            </a:r>
            <a:r>
              <a:rPr lang="en-CA" sz="2200" dirty="0">
                <a:latin typeface="+mn-lt"/>
                <a:cs typeface="+mn-cs"/>
              </a:rPr>
              <a:t>through </a:t>
            </a:r>
            <a:r>
              <a:rPr lang="en-CA" sz="2200" dirty="0" smtClean="0">
                <a:latin typeface="+mn-lt"/>
                <a:cs typeface="+mn-cs"/>
              </a:rPr>
              <a:t>these in </a:t>
            </a:r>
            <a:r>
              <a:rPr lang="en-CA" sz="2200" dirty="0">
                <a:latin typeface="+mn-lt"/>
                <a:cs typeface="+mn-cs"/>
              </a:rPr>
              <a:t>the gloves</a:t>
            </a:r>
            <a:r>
              <a:rPr lang="en-CA" sz="2200" dirty="0" smtClean="0"/>
              <a:t>.</a:t>
            </a:r>
          </a:p>
          <a:p>
            <a:pPr lvl="1">
              <a:spcBef>
                <a:spcPts val="300"/>
              </a:spcBef>
              <a:buClrTx/>
            </a:pPr>
            <a:r>
              <a:rPr lang="en-CA" sz="2200" dirty="0" smtClean="0"/>
              <a:t>minipores</a:t>
            </a:r>
          </a:p>
          <a:p>
            <a:pPr lvl="1">
              <a:spcBef>
                <a:spcPts val="300"/>
              </a:spcBef>
              <a:buClrTx/>
            </a:pPr>
            <a:r>
              <a:rPr lang="en-CA" sz="2200" dirty="0" smtClean="0"/>
              <a:t>macropores</a:t>
            </a:r>
          </a:p>
          <a:p>
            <a:pPr lvl="1">
              <a:spcBef>
                <a:spcPts val="300"/>
              </a:spcBef>
              <a:buClrTx/>
            </a:pPr>
            <a:r>
              <a:rPr lang="en-CA" sz="2200" dirty="0" err="1" smtClean="0"/>
              <a:t>millipores</a:t>
            </a:r>
            <a:endParaRPr lang="en-CA" sz="2200" dirty="0" smtClean="0"/>
          </a:p>
          <a:p>
            <a:pPr lvl="1">
              <a:spcBef>
                <a:spcPts val="300"/>
              </a:spcBef>
              <a:buClrTx/>
            </a:pPr>
            <a:r>
              <a:rPr lang="en-CA" sz="2200" dirty="0" smtClean="0"/>
              <a:t>micropores</a:t>
            </a:r>
            <a:endParaRPr lang="en-CA" sz="2200" dirty="0"/>
          </a:p>
        </p:txBody>
      </p:sp>
      <p:grpSp>
        <p:nvGrpSpPr>
          <p:cNvPr id="12" name="Group 11"/>
          <p:cNvGrpSpPr/>
          <p:nvPr/>
        </p:nvGrpSpPr>
        <p:grpSpPr>
          <a:xfrm>
            <a:off x="7077694" y="2030684"/>
            <a:ext cx="1860997" cy="1886758"/>
            <a:chOff x="6550152" y="3328099"/>
            <a:chExt cx="2136647" cy="2054352"/>
          </a:xfrm>
        </p:grpSpPr>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6083" b="89911" l="4980" r="89841">
                          <a14:foregroundMark x1="19721" y1="6231" x2="19721" y2="6231"/>
                          <a14:foregroundMark x1="4980" y1="13205" x2="4980" y2="13205"/>
                        </a14:backgroundRemoval>
                      </a14:imgEffect>
                    </a14:imgLayer>
                  </a14:imgProps>
                </a:ext>
                <a:ext uri="{28A0092B-C50C-407E-A947-70E740481C1C}">
                  <a14:useLocalDpi xmlns:a14="http://schemas.microsoft.com/office/drawing/2010/main" val="0"/>
                </a:ext>
              </a:extLst>
            </a:blip>
            <a:stretch>
              <a:fillRect/>
            </a:stretch>
          </p:blipFill>
          <p:spPr>
            <a:xfrm>
              <a:off x="6550152" y="3328099"/>
              <a:ext cx="1530096" cy="2054352"/>
            </a:xfrm>
            <a:prstGeom prst="rect">
              <a:avLst/>
            </a:prstGeom>
            <a:ln>
              <a:noFill/>
            </a:ln>
            <a:effectLst>
              <a:outerShdw blurRad="292100" dist="139700" dir="2700000" algn="tl" rotWithShape="0">
                <a:srgbClr val="333333">
                  <a:alpha val="65000"/>
                </a:srgbClr>
              </a:outerShdw>
            </a:effectLst>
          </p:spPr>
        </p:pic>
        <p:sp>
          <p:nvSpPr>
            <p:cNvPr id="14" name="TextBox 13"/>
            <p:cNvSpPr txBox="1"/>
            <p:nvPr/>
          </p:nvSpPr>
          <p:spPr>
            <a:xfrm>
              <a:off x="6911438" y="3740727"/>
              <a:ext cx="1775361" cy="1625309"/>
            </a:xfrm>
            <a:prstGeom prst="rect">
              <a:avLst/>
            </a:prstGeom>
            <a:noFill/>
          </p:spPr>
          <p:txBody>
            <a:bodyPr wrap="square" rtlCol="0">
              <a:spAutoFit/>
            </a:bodyPr>
            <a:lstStyle/>
            <a:p>
              <a:r>
                <a:rPr lang="en-CA" sz="1300" b="1" dirty="0" smtClean="0">
                  <a:solidFill>
                    <a:srgbClr val="002060"/>
                  </a:solidFill>
                </a:rPr>
                <a:t>In Slide Show view, click here to see the answer to  Question 1. Then click again to advance to Question 2.</a:t>
              </a:r>
              <a:endParaRPr lang="en-CA" sz="1300" b="1" dirty="0">
                <a:solidFill>
                  <a:srgbClr val="002060"/>
                </a:solidFill>
              </a:endParaRPr>
            </a:p>
          </p:txBody>
        </p:sp>
      </p:grpSp>
      <p:grpSp>
        <p:nvGrpSpPr>
          <p:cNvPr id="15" name="Group 14"/>
          <p:cNvGrpSpPr/>
          <p:nvPr/>
        </p:nvGrpSpPr>
        <p:grpSpPr>
          <a:xfrm>
            <a:off x="7077694" y="4491300"/>
            <a:ext cx="1860997" cy="1886758"/>
            <a:chOff x="6550152" y="3328099"/>
            <a:chExt cx="2136647" cy="2054352"/>
          </a:xfrm>
        </p:grpSpPr>
        <p:pic>
          <p:nvPicPr>
            <p:cNvPr id="16" name="Picture 15"/>
            <p:cNvPicPr>
              <a:picLocks noChangeAspect="1"/>
            </p:cNvPicPr>
            <p:nvPr/>
          </p:nvPicPr>
          <p:blipFill>
            <a:blip r:embed="rId3">
              <a:extLst>
                <a:ext uri="{BEBA8EAE-BF5A-486C-A8C5-ECC9F3942E4B}">
                  <a14:imgProps xmlns:a14="http://schemas.microsoft.com/office/drawing/2010/main">
                    <a14:imgLayer r:embed="rId4">
                      <a14:imgEffect>
                        <a14:backgroundRemoval t="6083" b="89911" l="4980" r="89841">
                          <a14:foregroundMark x1="19721" y1="6231" x2="19721" y2="6231"/>
                          <a14:foregroundMark x1="4980" y1="13205" x2="4980" y2="13205"/>
                        </a14:backgroundRemoval>
                      </a14:imgEffect>
                    </a14:imgLayer>
                  </a14:imgProps>
                </a:ext>
                <a:ext uri="{28A0092B-C50C-407E-A947-70E740481C1C}">
                  <a14:useLocalDpi xmlns:a14="http://schemas.microsoft.com/office/drawing/2010/main" val="0"/>
                </a:ext>
              </a:extLst>
            </a:blip>
            <a:stretch>
              <a:fillRect/>
            </a:stretch>
          </p:blipFill>
          <p:spPr>
            <a:xfrm>
              <a:off x="6550152" y="3328099"/>
              <a:ext cx="1530096" cy="2054352"/>
            </a:xfrm>
            <a:prstGeom prst="rect">
              <a:avLst/>
            </a:prstGeom>
            <a:ln>
              <a:noFill/>
            </a:ln>
            <a:effectLst>
              <a:outerShdw blurRad="292100" dist="139700" dir="2700000" algn="tl" rotWithShape="0">
                <a:srgbClr val="333333">
                  <a:alpha val="65000"/>
                </a:srgbClr>
              </a:outerShdw>
            </a:effectLst>
          </p:spPr>
        </p:pic>
        <p:sp>
          <p:nvSpPr>
            <p:cNvPr id="17" name="TextBox 16"/>
            <p:cNvSpPr txBox="1"/>
            <p:nvPr/>
          </p:nvSpPr>
          <p:spPr>
            <a:xfrm>
              <a:off x="6911438" y="3740727"/>
              <a:ext cx="1775361" cy="971834"/>
            </a:xfrm>
            <a:prstGeom prst="rect">
              <a:avLst/>
            </a:prstGeom>
            <a:noFill/>
          </p:spPr>
          <p:txBody>
            <a:bodyPr wrap="square" rtlCol="0">
              <a:spAutoFit/>
            </a:bodyPr>
            <a:lstStyle/>
            <a:p>
              <a:r>
                <a:rPr lang="en-CA" sz="1300" b="1" dirty="0" smtClean="0">
                  <a:solidFill>
                    <a:srgbClr val="002060"/>
                  </a:solidFill>
                </a:rPr>
                <a:t>In Slide Show view, click here to see the answer to Question 2. </a:t>
              </a:r>
              <a:endParaRPr lang="en-CA" sz="1300" b="1" dirty="0">
                <a:solidFill>
                  <a:srgbClr val="002060"/>
                </a:solidFill>
              </a:endParaRPr>
            </a:p>
          </p:txBody>
        </p:sp>
      </p:grpSp>
    </p:spTree>
    <p:extLst>
      <p:ext uri="{BB962C8B-B14F-4D97-AF65-F5344CB8AC3E}">
        <p14:creationId xmlns:p14="http://schemas.microsoft.com/office/powerpoint/2010/main" val="2579596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500"/>
                                        <p:tgtEl>
                                          <p:spTgt spid="5">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500"/>
                                        <p:tgtEl>
                                          <p:spTgt spid="5">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500"/>
                                        <p:tgtEl>
                                          <p:spTgt spid="5">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nodeType="clickEffect">
                                  <p:stCondLst>
                                    <p:cond delay="0"/>
                                  </p:stCondLst>
                                  <p:childTnLst>
                                    <p:animScale>
                                      <p:cBhvr>
                                        <p:cTn id="26" dur="2000" fill="hold"/>
                                        <p:tgtEl>
                                          <p:spTgt spid="5">
                                            <p:txEl>
                                              <p:pRg st="3" end="3"/>
                                            </p:txEl>
                                          </p:spTgt>
                                        </p:tgtEl>
                                      </p:cBhvr>
                                      <p:by x="150000" y="150000"/>
                                    </p:animScale>
                                  </p:childTnLst>
                                </p:cTn>
                              </p:par>
                              <p:par>
                                <p:cTn id="27" presetID="3" presetClass="emph" presetSubtype="2" fill="hold" grpId="2" nodeType="withEffect">
                                  <p:stCondLst>
                                    <p:cond delay="0"/>
                                  </p:stCondLst>
                                  <p:childTnLst>
                                    <p:animClr clrSpc="rgb" dir="cw">
                                      <p:cBhvr override="childStyle">
                                        <p:cTn id="28" dur="2000" fill="hold"/>
                                        <p:tgtEl>
                                          <p:spTgt spid="5">
                                            <p:txEl>
                                              <p:pRg st="3" end="3"/>
                                            </p:txEl>
                                          </p:spTgt>
                                        </p:tgtEl>
                                        <p:attrNameLst>
                                          <p:attrName>style.color</p:attrName>
                                        </p:attrNameLst>
                                      </p:cBhvr>
                                      <p:to>
                                        <a:srgbClr val="006600"/>
                                      </p:to>
                                    </p:animClr>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5">
                                            <p:txEl>
                                              <p:pRg st="0" end="0"/>
                                            </p:txEl>
                                          </p:spTgt>
                                        </p:tgtEl>
                                      </p:cBhvr>
                                    </p:animEffect>
                                    <p:set>
                                      <p:cBhvr>
                                        <p:cTn id="33" dur="1" fill="hold">
                                          <p:stCondLst>
                                            <p:cond delay="499"/>
                                          </p:stCondLst>
                                        </p:cTn>
                                        <p:tgtEl>
                                          <p:spTgt spid="5">
                                            <p:txEl>
                                              <p:pRg st="0" end="0"/>
                                            </p:txEl>
                                          </p:spTgt>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5">
                                            <p:txEl>
                                              <p:pRg st="1" end="1"/>
                                            </p:txEl>
                                          </p:spTgt>
                                        </p:tgtEl>
                                      </p:cBhvr>
                                    </p:animEffect>
                                    <p:set>
                                      <p:cBhvr>
                                        <p:cTn id="36" dur="1" fill="hold">
                                          <p:stCondLst>
                                            <p:cond delay="499"/>
                                          </p:stCondLst>
                                        </p:cTn>
                                        <p:tgtEl>
                                          <p:spTgt spid="5">
                                            <p:txEl>
                                              <p:pRg st="1" end="1"/>
                                            </p:txEl>
                                          </p:spTgt>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5">
                                            <p:txEl>
                                              <p:pRg st="2" end="2"/>
                                            </p:txEl>
                                          </p:spTgt>
                                        </p:tgtEl>
                                      </p:cBhvr>
                                    </p:animEffect>
                                    <p:set>
                                      <p:cBhvr>
                                        <p:cTn id="39" dur="1" fill="hold">
                                          <p:stCondLst>
                                            <p:cond delay="499"/>
                                          </p:stCondLst>
                                        </p:cTn>
                                        <p:tgtEl>
                                          <p:spTgt spid="5">
                                            <p:txEl>
                                              <p:pRg st="2" end="2"/>
                                            </p:txEl>
                                          </p:spTgt>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500"/>
                                        <p:tgtEl>
                                          <p:spTgt spid="5">
                                            <p:txEl>
                                              <p:pRg st="3" end="3"/>
                                            </p:txEl>
                                          </p:spTgt>
                                        </p:tgtEl>
                                      </p:cBhvr>
                                    </p:animEffect>
                                    <p:set>
                                      <p:cBhvr>
                                        <p:cTn id="42" dur="1" fill="hold">
                                          <p:stCondLst>
                                            <p:cond delay="499"/>
                                          </p:stCondLst>
                                        </p:cTn>
                                        <p:tgtEl>
                                          <p:spTgt spid="5">
                                            <p:txEl>
                                              <p:pRg st="3" end="3"/>
                                            </p:txEl>
                                          </p:spTgt>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500"/>
                                        <p:tgtEl>
                                          <p:spTgt spid="5">
                                            <p:txEl>
                                              <p:pRg st="4" end="4"/>
                                            </p:txEl>
                                          </p:spTgt>
                                        </p:tgtEl>
                                      </p:cBhvr>
                                    </p:animEffect>
                                    <p:set>
                                      <p:cBhvr>
                                        <p:cTn id="45" dur="1" fill="hold">
                                          <p:stCondLst>
                                            <p:cond delay="499"/>
                                          </p:stCondLst>
                                        </p:cTn>
                                        <p:tgtEl>
                                          <p:spTgt spid="5">
                                            <p:txEl>
                                              <p:pRg st="4" end="4"/>
                                            </p:txEl>
                                          </p:spTgt>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500"/>
                                        <p:tgtEl>
                                          <p:spTgt spid="12"/>
                                        </p:tgtEl>
                                      </p:cBhvr>
                                    </p:animEffect>
                                    <p:set>
                                      <p:cBhvr>
                                        <p:cTn id="48" dur="1" fill="hold">
                                          <p:stCondLst>
                                            <p:cond delay="499"/>
                                          </p:stCondLst>
                                        </p:cTn>
                                        <p:tgtEl>
                                          <p:spTgt spid="12"/>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5">
                                            <p:bg/>
                                          </p:spTgt>
                                        </p:tgtEl>
                                      </p:cBhvr>
                                    </p:animEffect>
                                    <p:set>
                                      <p:cBhvr>
                                        <p:cTn id="51" dur="1" fill="hold">
                                          <p:stCondLst>
                                            <p:cond delay="499"/>
                                          </p:stCondLst>
                                        </p:cTn>
                                        <p:tgtEl>
                                          <p:spTgt spid="5">
                                            <p:bg/>
                                          </p:spTgt>
                                        </p:tgtEl>
                                        <p:attrNameLst>
                                          <p:attrName>style.visibility</p:attrName>
                                        </p:attrNameLst>
                                      </p:cBhvr>
                                      <p:to>
                                        <p:strVal val="hidden"/>
                                      </p:to>
                                    </p:se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6">
                                            <p:bg/>
                                          </p:spTgt>
                                        </p:tgtEl>
                                        <p:attrNameLst>
                                          <p:attrName>style.visibility</p:attrName>
                                        </p:attrNameLst>
                                      </p:cBhvr>
                                      <p:to>
                                        <p:strVal val="visible"/>
                                      </p:to>
                                    </p:set>
                                    <p:animEffect transition="in" filter="fade">
                                      <p:cBhvr>
                                        <p:cTn id="55" dur="500"/>
                                        <p:tgtEl>
                                          <p:spTgt spid="6">
                                            <p:bg/>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500"/>
                                        <p:tgtEl>
                                          <p:spTgt spid="1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6">
                                            <p:txEl>
                                              <p:pRg st="0" end="0"/>
                                            </p:txEl>
                                          </p:spTgt>
                                        </p:tgtEl>
                                        <p:attrNameLst>
                                          <p:attrName>style.visibility</p:attrName>
                                        </p:attrNameLst>
                                      </p:cBhvr>
                                      <p:to>
                                        <p:strVal val="visible"/>
                                      </p:to>
                                    </p:set>
                                    <p:animEffect transition="in" filter="fade">
                                      <p:cBhvr>
                                        <p:cTn id="61" dur="500"/>
                                        <p:tgtEl>
                                          <p:spTgt spid="6">
                                            <p:txEl>
                                              <p:pRg st="0" end="0"/>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6">
                                            <p:txEl>
                                              <p:pRg st="1" end="1"/>
                                            </p:txEl>
                                          </p:spTgt>
                                        </p:tgtEl>
                                        <p:attrNameLst>
                                          <p:attrName>style.visibility</p:attrName>
                                        </p:attrNameLst>
                                      </p:cBhvr>
                                      <p:to>
                                        <p:strVal val="visible"/>
                                      </p:to>
                                    </p:set>
                                    <p:animEffect transition="in" filter="fade">
                                      <p:cBhvr>
                                        <p:cTn id="64" dur="500"/>
                                        <p:tgtEl>
                                          <p:spTgt spid="6">
                                            <p:txEl>
                                              <p:pRg st="1" end="1"/>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6">
                                            <p:txEl>
                                              <p:pRg st="2" end="2"/>
                                            </p:txEl>
                                          </p:spTgt>
                                        </p:tgtEl>
                                        <p:attrNameLst>
                                          <p:attrName>style.visibility</p:attrName>
                                        </p:attrNameLst>
                                      </p:cBhvr>
                                      <p:to>
                                        <p:strVal val="visible"/>
                                      </p:to>
                                    </p:set>
                                    <p:animEffect transition="in" filter="fade">
                                      <p:cBhvr>
                                        <p:cTn id="67" dur="500"/>
                                        <p:tgtEl>
                                          <p:spTgt spid="6">
                                            <p:txEl>
                                              <p:pRg st="2" end="2"/>
                                            </p:txEl>
                                          </p:spTgt>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6">
                                            <p:txEl>
                                              <p:pRg st="3" end="3"/>
                                            </p:txEl>
                                          </p:spTgt>
                                        </p:tgtEl>
                                        <p:attrNameLst>
                                          <p:attrName>style.visibility</p:attrName>
                                        </p:attrNameLst>
                                      </p:cBhvr>
                                      <p:to>
                                        <p:strVal val="visible"/>
                                      </p:to>
                                    </p:set>
                                    <p:animEffect transition="in" filter="fade">
                                      <p:cBhvr>
                                        <p:cTn id="70" dur="500"/>
                                        <p:tgtEl>
                                          <p:spTgt spid="6">
                                            <p:txEl>
                                              <p:pRg st="3" end="3"/>
                                            </p:txEl>
                                          </p:spTgt>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6">
                                            <p:txEl>
                                              <p:pRg st="4" end="4"/>
                                            </p:txEl>
                                          </p:spTgt>
                                        </p:tgtEl>
                                        <p:attrNameLst>
                                          <p:attrName>style.visibility</p:attrName>
                                        </p:attrNameLst>
                                      </p:cBhvr>
                                      <p:to>
                                        <p:strVal val="visible"/>
                                      </p:to>
                                    </p:set>
                                    <p:animEffect transition="in" filter="fade">
                                      <p:cBhvr>
                                        <p:cTn id="73" dur="500"/>
                                        <p:tgtEl>
                                          <p:spTgt spid="6">
                                            <p:txEl>
                                              <p:pRg st="4" end="4"/>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6" presetClass="emph" presetSubtype="0" fill="hold" nodeType="clickEffect">
                                  <p:stCondLst>
                                    <p:cond delay="0"/>
                                  </p:stCondLst>
                                  <p:childTnLst>
                                    <p:animScale>
                                      <p:cBhvr>
                                        <p:cTn id="77" dur="2000" fill="hold"/>
                                        <p:tgtEl>
                                          <p:spTgt spid="6">
                                            <p:txEl>
                                              <p:pRg st="4" end="4"/>
                                            </p:txEl>
                                          </p:spTgt>
                                        </p:tgtEl>
                                      </p:cBhvr>
                                      <p:by x="150000" y="150000"/>
                                    </p:animScale>
                                  </p:childTnLst>
                                </p:cTn>
                              </p:par>
                              <p:par>
                                <p:cTn id="78" presetID="3" presetClass="emph" presetSubtype="2" fill="hold" grpId="1" nodeType="withEffect">
                                  <p:stCondLst>
                                    <p:cond delay="0"/>
                                  </p:stCondLst>
                                  <p:childTnLst>
                                    <p:animClr clrSpc="rgb" dir="cw">
                                      <p:cBhvr override="childStyle">
                                        <p:cTn id="79" dur="2000" fill="hold"/>
                                        <p:tgtEl>
                                          <p:spTgt spid="6">
                                            <p:txEl>
                                              <p:pRg st="4" end="4"/>
                                            </p:txEl>
                                          </p:spTgt>
                                        </p:tgtEl>
                                        <p:attrNameLst>
                                          <p:attrName>style.color</p:attrName>
                                        </p:attrNameLst>
                                      </p:cBhvr>
                                      <p:to>
                                        <a:srgbClr val="0066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5" grpId="1" uiExpand="1" build="p" animBg="1"/>
      <p:bldP spid="5" grpId="2" uiExpand="1" build="allAtOnce"/>
      <p:bldP spid="6" grpId="0" uiExpand="1" build="allAtOnce" animBg="1"/>
      <p:bldP spid="6" grpId="1" uiExpand="1"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smtClean="0"/>
              <a:t>Essential Supplies</a:t>
            </a:r>
            <a:endParaRPr lang="en-CA" dirty="0"/>
          </a:p>
        </p:txBody>
      </p:sp>
      <p:sp>
        <p:nvSpPr>
          <p:cNvPr id="3" name="Content Placeholder 2"/>
          <p:cNvSpPr>
            <a:spLocks noGrp="1"/>
          </p:cNvSpPr>
          <p:nvPr>
            <p:ph idx="1"/>
          </p:nvPr>
        </p:nvSpPr>
        <p:spPr>
          <a:xfrm>
            <a:off x="457200" y="1828800"/>
            <a:ext cx="8229600" cy="4367048"/>
          </a:xfrm>
        </p:spPr>
        <p:txBody>
          <a:bodyPr/>
          <a:lstStyle/>
          <a:p>
            <a:pPr marL="0" indent="0">
              <a:buNone/>
            </a:pPr>
            <a:r>
              <a:rPr lang="en-CA" b="1" i="1" dirty="0"/>
              <a:t>Foot and Head </a:t>
            </a:r>
            <a:r>
              <a:rPr lang="en-CA" b="1" i="1" dirty="0" smtClean="0"/>
              <a:t>Garb</a:t>
            </a:r>
          </a:p>
          <a:p>
            <a:r>
              <a:rPr lang="en-CA" dirty="0"/>
              <a:t>IV </a:t>
            </a:r>
            <a:r>
              <a:rPr lang="en-CA" dirty="0" smtClean="0"/>
              <a:t>technicians should </a:t>
            </a:r>
            <a:r>
              <a:rPr lang="en-CA" dirty="0"/>
              <a:t>wear close-toed shoes because of the </a:t>
            </a:r>
            <a:r>
              <a:rPr lang="en-CA" dirty="0" smtClean="0"/>
              <a:t>potential for </a:t>
            </a:r>
            <a:r>
              <a:rPr lang="en-CA" dirty="0"/>
              <a:t>injury by needles or broken </a:t>
            </a:r>
            <a:r>
              <a:rPr lang="en-CA" dirty="0" smtClean="0"/>
              <a:t>glass</a:t>
            </a:r>
          </a:p>
          <a:p>
            <a:r>
              <a:rPr lang="en-CA" dirty="0" smtClean="0"/>
              <a:t>Clean</a:t>
            </a:r>
            <a:r>
              <a:rPr lang="en-CA" dirty="0"/>
              <a:t>, </a:t>
            </a:r>
            <a:r>
              <a:rPr lang="en-CA" dirty="0" smtClean="0"/>
              <a:t>well-fitting walking or </a:t>
            </a:r>
            <a:r>
              <a:rPr lang="en-CA" dirty="0"/>
              <a:t>running shoes are a safe </a:t>
            </a:r>
            <a:r>
              <a:rPr lang="en-CA" dirty="0" smtClean="0"/>
              <a:t>option</a:t>
            </a:r>
          </a:p>
          <a:p>
            <a:r>
              <a:rPr lang="en-CA" dirty="0" smtClean="0"/>
              <a:t>Sterile compounders </a:t>
            </a:r>
            <a:r>
              <a:rPr lang="en-CA" dirty="0"/>
              <a:t>also need to place disposable shoe covers </a:t>
            </a:r>
            <a:r>
              <a:rPr lang="en-CA" dirty="0" smtClean="0"/>
              <a:t>over their </a:t>
            </a:r>
            <a:r>
              <a:rPr lang="en-CA" dirty="0"/>
              <a:t>shoes to keep dirt and other substances from </a:t>
            </a:r>
            <a:r>
              <a:rPr lang="en-CA" dirty="0" smtClean="0"/>
              <a:t>contaminating the </a:t>
            </a:r>
            <a:r>
              <a:rPr lang="en-CA" dirty="0"/>
              <a:t>clean room </a:t>
            </a:r>
            <a:r>
              <a:rPr lang="en-CA" dirty="0" smtClean="0"/>
              <a:t>floor</a:t>
            </a:r>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2471387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smtClean="0"/>
              <a:t>Essential Supplies…/2</a:t>
            </a:r>
            <a:endParaRPr lang="en-CA" dirty="0"/>
          </a:p>
        </p:txBody>
      </p:sp>
      <p:sp>
        <p:nvSpPr>
          <p:cNvPr id="3" name="Content Placeholder 2"/>
          <p:cNvSpPr>
            <a:spLocks noGrp="1"/>
          </p:cNvSpPr>
          <p:nvPr>
            <p:ph idx="1"/>
          </p:nvPr>
        </p:nvSpPr>
        <p:spPr>
          <a:xfrm>
            <a:off x="457199" y="1718438"/>
            <a:ext cx="4682542" cy="4514998"/>
          </a:xfrm>
        </p:spPr>
        <p:txBody>
          <a:bodyPr>
            <a:normAutofit lnSpcReduction="10000"/>
          </a:bodyPr>
          <a:lstStyle/>
          <a:p>
            <a:pPr marL="0" indent="0">
              <a:buNone/>
            </a:pPr>
            <a:r>
              <a:rPr lang="en-CA" b="1" i="1" dirty="0"/>
              <a:t>Foot and Head </a:t>
            </a:r>
            <a:r>
              <a:rPr lang="en-CA" b="1" i="1" dirty="0" smtClean="0"/>
              <a:t>Garb…continued</a:t>
            </a:r>
          </a:p>
          <a:p>
            <a:r>
              <a:rPr lang="en-CA" dirty="0"/>
              <a:t>The options for hair covers include disposable caps </a:t>
            </a:r>
            <a:r>
              <a:rPr lang="en-CA" dirty="0" smtClean="0"/>
              <a:t>and washable </a:t>
            </a:r>
            <a:r>
              <a:rPr lang="en-CA" dirty="0"/>
              <a:t>caps in surgical or bouffant </a:t>
            </a:r>
            <a:r>
              <a:rPr lang="en-CA" dirty="0" smtClean="0"/>
              <a:t>styles</a:t>
            </a:r>
          </a:p>
          <a:p>
            <a:pPr lvl="1"/>
            <a:r>
              <a:rPr lang="en-CA" dirty="0"/>
              <a:t>i</a:t>
            </a:r>
            <a:r>
              <a:rPr lang="en-CA" dirty="0" smtClean="0"/>
              <a:t>n </a:t>
            </a:r>
            <a:r>
              <a:rPr lang="en-CA" dirty="0"/>
              <a:t>general, </a:t>
            </a:r>
            <a:r>
              <a:rPr lang="en-CA" dirty="0" smtClean="0"/>
              <a:t>surgical caps </a:t>
            </a:r>
            <a:r>
              <a:rPr lang="en-CA" dirty="0"/>
              <a:t>tie behind the head, and bouffant caps have a band </a:t>
            </a:r>
            <a:r>
              <a:rPr lang="en-CA" dirty="0" smtClean="0"/>
              <a:t>of elastic </a:t>
            </a:r>
            <a:r>
              <a:rPr lang="en-CA" dirty="0"/>
              <a:t>that secure them to the head</a:t>
            </a:r>
            <a:endParaRPr lang="en-CA" dirty="0" smtClean="0"/>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0103" y="2410966"/>
            <a:ext cx="3625701" cy="29644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34289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smtClean="0"/>
              <a:t>Essential Supplies…/3</a:t>
            </a:r>
            <a:endParaRPr lang="en-CA" dirty="0"/>
          </a:p>
        </p:txBody>
      </p:sp>
      <p:sp>
        <p:nvSpPr>
          <p:cNvPr id="3" name="Content Placeholder 2"/>
          <p:cNvSpPr>
            <a:spLocks noGrp="1"/>
          </p:cNvSpPr>
          <p:nvPr>
            <p:ph idx="1"/>
          </p:nvPr>
        </p:nvSpPr>
        <p:spPr>
          <a:xfrm>
            <a:off x="457199" y="1828800"/>
            <a:ext cx="4682542" cy="4514998"/>
          </a:xfrm>
        </p:spPr>
        <p:txBody>
          <a:bodyPr/>
          <a:lstStyle/>
          <a:p>
            <a:pPr marL="0" indent="0">
              <a:buNone/>
            </a:pPr>
            <a:r>
              <a:rPr lang="en-CA" b="1" i="1" dirty="0"/>
              <a:t>Foot and Head </a:t>
            </a:r>
            <a:r>
              <a:rPr lang="en-CA" b="1" i="1" dirty="0" smtClean="0"/>
              <a:t>Garb…continued</a:t>
            </a:r>
          </a:p>
          <a:p>
            <a:r>
              <a:rPr lang="en-CA" dirty="0" smtClean="0"/>
              <a:t>Pharmacy </a:t>
            </a:r>
            <a:r>
              <a:rPr lang="en-CA" dirty="0"/>
              <a:t>personnel wear face masks to catch the </a:t>
            </a:r>
            <a:r>
              <a:rPr lang="en-CA" dirty="0" smtClean="0"/>
              <a:t>bacteria held </a:t>
            </a:r>
            <a:r>
              <a:rPr lang="en-CA" dirty="0"/>
              <a:t>in the liquid droplets and </a:t>
            </a:r>
            <a:r>
              <a:rPr lang="en-CA" b="1" dirty="0">
                <a:solidFill>
                  <a:srgbClr val="990000"/>
                </a:solidFill>
              </a:rPr>
              <a:t>aerosols</a:t>
            </a:r>
            <a:r>
              <a:rPr lang="en-CA" b="1" dirty="0"/>
              <a:t> </a:t>
            </a:r>
            <a:r>
              <a:rPr lang="en-CA" dirty="0"/>
              <a:t>that emanate </a:t>
            </a:r>
            <a:r>
              <a:rPr lang="en-CA" dirty="0" smtClean="0"/>
              <a:t>from the </a:t>
            </a:r>
            <a:r>
              <a:rPr lang="en-CA" dirty="0"/>
              <a:t>mouth and </a:t>
            </a:r>
            <a:r>
              <a:rPr lang="en-CA" dirty="0" smtClean="0"/>
              <a:t>nose</a:t>
            </a:r>
          </a:p>
          <a:p>
            <a:pPr lvl="1"/>
            <a:r>
              <a:rPr lang="en-CA" dirty="0"/>
              <a:t>IV technicians with facial hair should </a:t>
            </a:r>
            <a:r>
              <a:rPr lang="en-CA" dirty="0" smtClean="0"/>
              <a:t>also wear </a:t>
            </a:r>
            <a:r>
              <a:rPr lang="en-CA" dirty="0"/>
              <a:t>beard covers</a:t>
            </a:r>
            <a:endParaRPr lang="en-CA" dirty="0" smtClean="0"/>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0038" y="2290940"/>
            <a:ext cx="3481537" cy="26121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08597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chemeClr val="bg1">
                    <a:lumMod val="85000"/>
                  </a:schemeClr>
                </a:solidFill>
                <a:effectLst>
                  <a:outerShdw blurRad="38100" dist="38100" dir="2700000" algn="tl">
                    <a:srgbClr val="000000">
                      <a:alpha val="43137"/>
                    </a:srgbClr>
                  </a:outerShdw>
                </a:effectLst>
              </a:rPr>
              <a:t>Chapter 6</a:t>
            </a:r>
            <a:endParaRPr lang="en-CA" dirty="0">
              <a:solidFill>
                <a:schemeClr val="bg1">
                  <a:lumMod val="85000"/>
                </a:schemeClr>
              </a:solidFill>
              <a:effectLst>
                <a:outerShdw blurRad="38100" dist="38100" dir="2700000" algn="tl">
                  <a:srgbClr val="000000">
                    <a:alpha val="43137"/>
                  </a:srgbClr>
                </a:outerShdw>
              </a:effectLst>
            </a:endParaRPr>
          </a:p>
        </p:txBody>
      </p:sp>
      <p:sp>
        <p:nvSpPr>
          <p:cNvPr id="4" name="Content Placeholder 2"/>
          <p:cNvSpPr>
            <a:spLocks noGrp="1"/>
          </p:cNvSpPr>
          <p:nvPr>
            <p:ph idx="1"/>
          </p:nvPr>
        </p:nvSpPr>
        <p:spPr>
          <a:xfrm>
            <a:off x="180304" y="1679030"/>
            <a:ext cx="4170979" cy="2766846"/>
          </a:xfrm>
        </p:spPr>
        <p:txBody>
          <a:bodyPr>
            <a:noAutofit/>
          </a:bodyPr>
          <a:lstStyle/>
          <a:p>
            <a:r>
              <a:rPr lang="en-CA" sz="3600" b="1" dirty="0" smtClean="0">
                <a:solidFill>
                  <a:srgbClr val="002060"/>
                </a:solidFill>
                <a:latin typeface="Times New Roman" pitchFamily="18" charset="0"/>
                <a:cs typeface="Times New Roman" pitchFamily="18" charset="0"/>
              </a:rPr>
              <a:t>Aseptic Garbing, Hand Washing, and Gloving</a:t>
            </a:r>
            <a:endParaRPr lang="en-CA" sz="3600" b="1" dirty="0">
              <a:solidFill>
                <a:srgbClr val="002060"/>
              </a:solidFill>
              <a:latin typeface="Times New Roman" pitchFamily="18" charset="0"/>
              <a:cs typeface="Times New Roman" pitchFamily="18" charset="0"/>
            </a:endParaRPr>
          </a:p>
        </p:txBody>
      </p:sp>
      <p:sp>
        <p:nvSpPr>
          <p:cNvPr id="8" name="Slide Number Placeholder 7"/>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2581" y="1679030"/>
            <a:ext cx="3063240" cy="4572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904099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smtClean="0"/>
              <a:t>Essential Supplies…/4</a:t>
            </a:r>
            <a:endParaRPr lang="en-CA" dirty="0"/>
          </a:p>
        </p:txBody>
      </p:sp>
      <p:sp>
        <p:nvSpPr>
          <p:cNvPr id="3" name="Content Placeholder 2"/>
          <p:cNvSpPr>
            <a:spLocks noGrp="1"/>
          </p:cNvSpPr>
          <p:nvPr>
            <p:ph idx="1"/>
          </p:nvPr>
        </p:nvSpPr>
        <p:spPr>
          <a:xfrm>
            <a:off x="457200" y="1828800"/>
            <a:ext cx="4309160" cy="4367048"/>
          </a:xfrm>
        </p:spPr>
        <p:txBody>
          <a:bodyPr/>
          <a:lstStyle/>
          <a:p>
            <a:pPr marL="0" indent="0">
              <a:buNone/>
            </a:pPr>
            <a:r>
              <a:rPr lang="en-CA" b="1" i="1" dirty="0" smtClean="0"/>
              <a:t>Hand Cleansers</a:t>
            </a:r>
          </a:p>
          <a:p>
            <a:r>
              <a:rPr lang="en-CA" dirty="0"/>
              <a:t>Each commonly </a:t>
            </a:r>
            <a:r>
              <a:rPr lang="en-CA" dirty="0" smtClean="0"/>
              <a:t>used type </a:t>
            </a:r>
            <a:r>
              <a:rPr lang="en-CA" dirty="0"/>
              <a:t>of hand cleanser has benefits and </a:t>
            </a:r>
            <a:r>
              <a:rPr lang="en-CA" dirty="0" smtClean="0"/>
              <a:t>well-defined uses</a:t>
            </a:r>
            <a:r>
              <a:rPr lang="en-CA" dirty="0"/>
              <a:t>, and compounding facilities choose the </a:t>
            </a:r>
            <a:r>
              <a:rPr lang="en-CA" dirty="0" smtClean="0"/>
              <a:t>types that </a:t>
            </a:r>
            <a:r>
              <a:rPr lang="en-CA" dirty="0"/>
              <a:t>suit </a:t>
            </a:r>
            <a:r>
              <a:rPr lang="en-CA" dirty="0" smtClean="0"/>
              <a:t>them</a:t>
            </a:r>
          </a:p>
          <a:p>
            <a:pPr lvl="1"/>
            <a:r>
              <a:rPr lang="en-CA" dirty="0" smtClean="0"/>
              <a:t>facilities </a:t>
            </a:r>
            <a:r>
              <a:rPr lang="en-CA" dirty="0"/>
              <a:t>should occasionally change </a:t>
            </a:r>
            <a:r>
              <a:rPr lang="en-CA" dirty="0" smtClean="0"/>
              <a:t>their type </a:t>
            </a:r>
            <a:r>
              <a:rPr lang="en-CA" dirty="0"/>
              <a:t>of hand cleanser</a:t>
            </a:r>
            <a:endParaRPr lang="en-CA" dirty="0" smtClean="0"/>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5190" y="2412491"/>
            <a:ext cx="3994010" cy="26640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99962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smtClean="0"/>
              <a:t>Essential Supplies…/5</a:t>
            </a:r>
            <a:endParaRPr lang="en-CA" dirty="0"/>
          </a:p>
        </p:txBody>
      </p:sp>
      <p:sp>
        <p:nvSpPr>
          <p:cNvPr id="3" name="Content Placeholder 2"/>
          <p:cNvSpPr>
            <a:spLocks noGrp="1"/>
          </p:cNvSpPr>
          <p:nvPr>
            <p:ph idx="1"/>
          </p:nvPr>
        </p:nvSpPr>
        <p:spPr>
          <a:xfrm>
            <a:off x="457200" y="1702672"/>
            <a:ext cx="8229600" cy="4514998"/>
          </a:xfrm>
        </p:spPr>
        <p:txBody>
          <a:bodyPr>
            <a:normAutofit lnSpcReduction="10000"/>
          </a:bodyPr>
          <a:lstStyle/>
          <a:p>
            <a:pPr marL="0" indent="0">
              <a:buNone/>
            </a:pPr>
            <a:r>
              <a:rPr lang="en-CA" b="1" i="1" dirty="0" smtClean="0"/>
              <a:t>Hand Cleansers…continued</a:t>
            </a:r>
          </a:p>
          <a:p>
            <a:r>
              <a:rPr lang="en-CA" b="1" dirty="0">
                <a:solidFill>
                  <a:srgbClr val="990000"/>
                </a:solidFill>
              </a:rPr>
              <a:t>Chloroxylenol </a:t>
            </a:r>
            <a:r>
              <a:rPr lang="en-CA" dirty="0"/>
              <a:t>is an effective, common cleansing agent appropriate for </a:t>
            </a:r>
            <a:r>
              <a:rPr lang="en-CA" dirty="0" smtClean="0"/>
              <a:t>aseptic hand washing</a:t>
            </a:r>
            <a:endParaRPr lang="en-CA" dirty="0"/>
          </a:p>
          <a:p>
            <a:r>
              <a:rPr lang="en-CA" b="1" dirty="0" smtClean="0">
                <a:solidFill>
                  <a:srgbClr val="990000"/>
                </a:solidFill>
              </a:rPr>
              <a:t>Chlorhexidine </a:t>
            </a:r>
            <a:r>
              <a:rPr lang="en-CA" b="1" dirty="0">
                <a:solidFill>
                  <a:srgbClr val="990000"/>
                </a:solidFill>
              </a:rPr>
              <a:t>gluconate </a:t>
            </a:r>
            <a:r>
              <a:rPr lang="en-CA" dirty="0"/>
              <a:t>is also a common and appropriate cleansing </a:t>
            </a:r>
            <a:r>
              <a:rPr lang="en-CA" dirty="0" smtClean="0"/>
              <a:t>agent for </a:t>
            </a:r>
            <a:r>
              <a:rPr lang="en-CA" dirty="0"/>
              <a:t>aseptic hand </a:t>
            </a:r>
            <a:r>
              <a:rPr lang="en-CA" dirty="0" smtClean="0"/>
              <a:t>washing</a:t>
            </a:r>
            <a:endParaRPr lang="en-CA" dirty="0"/>
          </a:p>
          <a:p>
            <a:r>
              <a:rPr lang="en-CA" b="1" dirty="0" smtClean="0">
                <a:solidFill>
                  <a:srgbClr val="990000"/>
                </a:solidFill>
              </a:rPr>
              <a:t>Isopropyl </a:t>
            </a:r>
            <a:r>
              <a:rPr lang="en-CA" b="1" dirty="0">
                <a:solidFill>
                  <a:srgbClr val="990000"/>
                </a:solidFill>
              </a:rPr>
              <a:t>alcohol (IPA) </a:t>
            </a:r>
            <a:r>
              <a:rPr lang="en-CA" dirty="0"/>
              <a:t>rinses, gels, or foams are frequently used prior to </a:t>
            </a:r>
            <a:r>
              <a:rPr lang="en-CA" dirty="0" smtClean="0"/>
              <a:t>donning PPE</a:t>
            </a:r>
            <a:r>
              <a:rPr lang="en-CA" dirty="0"/>
              <a:t>, and between aseptic hand-washing procedures when there is </a:t>
            </a:r>
            <a:r>
              <a:rPr lang="en-CA" dirty="0" smtClean="0"/>
              <a:t>minor hand </a:t>
            </a:r>
            <a:r>
              <a:rPr lang="en-CA" dirty="0"/>
              <a:t>contamination from handling labels or medication orders or </a:t>
            </a:r>
            <a:r>
              <a:rPr lang="en-CA" dirty="0" smtClean="0"/>
              <a:t>adjusting eyeglasses</a:t>
            </a:r>
            <a:endParaRPr lang="en-CA" dirty="0"/>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2440720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smtClean="0"/>
              <a:t>Essential Supplies…/6</a:t>
            </a:r>
            <a:endParaRPr lang="en-CA" dirty="0"/>
          </a:p>
        </p:txBody>
      </p:sp>
      <p:sp>
        <p:nvSpPr>
          <p:cNvPr id="3" name="Content Placeholder 2"/>
          <p:cNvSpPr>
            <a:spLocks noGrp="1"/>
          </p:cNvSpPr>
          <p:nvPr>
            <p:ph idx="1"/>
          </p:nvPr>
        </p:nvSpPr>
        <p:spPr>
          <a:xfrm>
            <a:off x="457200" y="1749970"/>
            <a:ext cx="8229600" cy="4367048"/>
          </a:xfrm>
        </p:spPr>
        <p:txBody>
          <a:bodyPr>
            <a:normAutofit lnSpcReduction="10000"/>
          </a:bodyPr>
          <a:lstStyle/>
          <a:p>
            <a:pPr marL="0" indent="0">
              <a:buNone/>
            </a:pPr>
            <a:r>
              <a:rPr lang="en-CA" b="1" i="1" dirty="0" smtClean="0"/>
              <a:t>Hand Cleansers…continued</a:t>
            </a:r>
          </a:p>
          <a:p>
            <a:r>
              <a:rPr lang="en-CA" b="1" dirty="0" smtClean="0">
                <a:solidFill>
                  <a:srgbClr val="990000"/>
                </a:solidFill>
              </a:rPr>
              <a:t>Iodophors </a:t>
            </a:r>
            <a:r>
              <a:rPr lang="en-CA" dirty="0"/>
              <a:t>(such as </a:t>
            </a:r>
            <a:r>
              <a:rPr lang="en-CA" b="1" dirty="0">
                <a:solidFill>
                  <a:srgbClr val="990000"/>
                </a:solidFill>
              </a:rPr>
              <a:t>povidone-iodine</a:t>
            </a:r>
            <a:r>
              <a:rPr lang="en-CA" dirty="0"/>
              <a:t>) have very effective antimicrobial properties</a:t>
            </a:r>
            <a:r>
              <a:rPr lang="en-CA" dirty="0" smtClean="0"/>
              <a:t>, but </a:t>
            </a:r>
            <a:r>
              <a:rPr lang="en-CA" dirty="0"/>
              <a:t>they irritate the skin. Thus, sterile compounding technicians </a:t>
            </a:r>
            <a:r>
              <a:rPr lang="en-CA" dirty="0" smtClean="0"/>
              <a:t>typically use </a:t>
            </a:r>
            <a:r>
              <a:rPr lang="en-CA" dirty="0"/>
              <a:t>this cleansing agent only if nothing else is </a:t>
            </a:r>
            <a:r>
              <a:rPr lang="en-CA" dirty="0" smtClean="0"/>
              <a:t>available</a:t>
            </a:r>
            <a:endParaRPr lang="en-CA" dirty="0"/>
          </a:p>
          <a:p>
            <a:r>
              <a:rPr lang="en-CA" b="1" dirty="0" smtClean="0">
                <a:solidFill>
                  <a:srgbClr val="990000"/>
                </a:solidFill>
              </a:rPr>
              <a:t>Triclosan</a:t>
            </a:r>
            <a:r>
              <a:rPr lang="en-CA" dirty="0"/>
              <a:t>, common in household soaps, is appropriate for general hand </a:t>
            </a:r>
            <a:r>
              <a:rPr lang="en-CA" dirty="0" smtClean="0"/>
              <a:t>washing in </a:t>
            </a:r>
            <a:r>
              <a:rPr lang="en-CA" dirty="0"/>
              <a:t>other areas of the pharmacy, but not acceptable for aseptic hand </a:t>
            </a:r>
            <a:r>
              <a:rPr lang="en-CA" dirty="0" smtClean="0"/>
              <a:t>washing</a:t>
            </a:r>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157339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Essential Supplies</a:t>
            </a:r>
            <a:r>
              <a:rPr lang="en-CA" dirty="0" smtClean="0"/>
              <a:t>…/7</a:t>
            </a:r>
            <a:endParaRPr lang="en-CA" dirty="0"/>
          </a:p>
        </p:txBody>
      </p:sp>
      <p:sp>
        <p:nvSpPr>
          <p:cNvPr id="3" name="Content Placeholder 2"/>
          <p:cNvSpPr>
            <a:spLocks noGrp="1"/>
          </p:cNvSpPr>
          <p:nvPr>
            <p:ph idx="1"/>
          </p:nvPr>
        </p:nvSpPr>
        <p:spPr>
          <a:xfrm>
            <a:off x="457200" y="1828800"/>
            <a:ext cx="8229600" cy="4367048"/>
          </a:xfrm>
        </p:spPr>
        <p:txBody>
          <a:bodyPr>
            <a:normAutofit lnSpcReduction="10000"/>
          </a:bodyPr>
          <a:lstStyle/>
          <a:p>
            <a:pPr marL="0" indent="0">
              <a:buNone/>
            </a:pPr>
            <a:r>
              <a:rPr lang="en-CA" b="1" i="1" dirty="0"/>
              <a:t>Scrubs, Gowns, and </a:t>
            </a:r>
            <a:r>
              <a:rPr lang="en-CA" b="1" i="1" dirty="0" smtClean="0"/>
              <a:t>Gloves</a:t>
            </a:r>
          </a:p>
          <a:p>
            <a:r>
              <a:rPr lang="en-CA" dirty="0" smtClean="0"/>
              <a:t>Layer attire </a:t>
            </a:r>
            <a:r>
              <a:rPr lang="en-CA" dirty="0"/>
              <a:t>so that it is </a:t>
            </a:r>
            <a:r>
              <a:rPr lang="en-CA" dirty="0" smtClean="0"/>
              <a:t>appropriate </a:t>
            </a:r>
            <a:r>
              <a:rPr lang="en-CA" dirty="0"/>
              <a:t>for the warmth </a:t>
            </a:r>
            <a:r>
              <a:rPr lang="en-CA" dirty="0" smtClean="0"/>
              <a:t>level, comfortable </a:t>
            </a:r>
            <a:r>
              <a:rPr lang="en-CA" dirty="0"/>
              <a:t>and </a:t>
            </a:r>
            <a:r>
              <a:rPr lang="en-CA" dirty="0" smtClean="0"/>
              <a:t>practical</a:t>
            </a:r>
          </a:p>
          <a:p>
            <a:pPr lvl="1"/>
            <a:r>
              <a:rPr lang="en-CA" dirty="0" smtClean="0"/>
              <a:t>should </a:t>
            </a:r>
            <a:r>
              <a:rPr lang="en-CA" dirty="0"/>
              <a:t>don </a:t>
            </a:r>
            <a:r>
              <a:rPr lang="en-CA" dirty="0" smtClean="0"/>
              <a:t>clean scrub uniforms</a:t>
            </a:r>
          </a:p>
          <a:p>
            <a:r>
              <a:rPr lang="en-CA" dirty="0" smtClean="0"/>
              <a:t>Must wear either a sterile</a:t>
            </a:r>
            <a:r>
              <a:rPr lang="en-CA" dirty="0"/>
              <a:t>, lint-free, disposable gown, or a gown that has been freshly laundered </a:t>
            </a:r>
            <a:r>
              <a:rPr lang="en-CA" dirty="0" smtClean="0"/>
              <a:t>and sterilized </a:t>
            </a:r>
            <a:r>
              <a:rPr lang="en-CA" dirty="0"/>
              <a:t>by the hospital’s laundry </a:t>
            </a:r>
            <a:r>
              <a:rPr lang="en-CA" dirty="0" smtClean="0"/>
              <a:t>department</a:t>
            </a:r>
          </a:p>
          <a:p>
            <a:pPr lvl="1"/>
            <a:r>
              <a:rPr lang="en-CA" dirty="0" smtClean="0"/>
              <a:t>should </a:t>
            </a:r>
            <a:r>
              <a:rPr lang="en-CA" dirty="0"/>
              <a:t>completely </a:t>
            </a:r>
            <a:r>
              <a:rPr lang="en-CA" dirty="0" smtClean="0"/>
              <a:t>cover the </a:t>
            </a:r>
            <a:r>
              <a:rPr lang="en-CA" dirty="0"/>
              <a:t>front of the technician, have a secure neck closure, tie in the back, and fit </a:t>
            </a:r>
            <a:r>
              <a:rPr lang="en-CA" dirty="0" smtClean="0"/>
              <a:t>snugly around </a:t>
            </a:r>
            <a:r>
              <a:rPr lang="en-CA" dirty="0"/>
              <a:t>the </a:t>
            </a:r>
            <a:r>
              <a:rPr lang="en-CA" dirty="0" smtClean="0"/>
              <a:t>wrists</a:t>
            </a:r>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3671000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Essential Supplies</a:t>
            </a:r>
            <a:r>
              <a:rPr lang="en-CA" dirty="0" smtClean="0"/>
              <a:t>…/8</a:t>
            </a:r>
            <a:endParaRPr lang="en-CA" dirty="0"/>
          </a:p>
        </p:txBody>
      </p:sp>
      <p:sp>
        <p:nvSpPr>
          <p:cNvPr id="3" name="Content Placeholder 2"/>
          <p:cNvSpPr>
            <a:spLocks noGrp="1"/>
          </p:cNvSpPr>
          <p:nvPr>
            <p:ph idx="1"/>
          </p:nvPr>
        </p:nvSpPr>
        <p:spPr>
          <a:xfrm>
            <a:off x="457200" y="1828800"/>
            <a:ext cx="4240924" cy="4367048"/>
          </a:xfrm>
        </p:spPr>
        <p:txBody>
          <a:bodyPr/>
          <a:lstStyle/>
          <a:p>
            <a:pPr marL="0" indent="0">
              <a:buNone/>
            </a:pPr>
            <a:r>
              <a:rPr lang="en-CA" b="1" i="1" dirty="0"/>
              <a:t>Scrubs, Gowns, and </a:t>
            </a:r>
            <a:r>
              <a:rPr lang="en-CA" b="1" i="1" dirty="0" smtClean="0"/>
              <a:t>Gloves…continued</a:t>
            </a:r>
          </a:p>
          <a:p>
            <a:r>
              <a:rPr lang="en-CA" dirty="0"/>
              <a:t>Technicians should also don sterile, powder-free </a:t>
            </a:r>
            <a:r>
              <a:rPr lang="en-CA" dirty="0" smtClean="0"/>
              <a:t>gloves</a:t>
            </a:r>
          </a:p>
          <a:p>
            <a:pPr lvl="1"/>
            <a:r>
              <a:rPr lang="en-CA" dirty="0"/>
              <a:t>s</a:t>
            </a:r>
            <a:r>
              <a:rPr lang="en-CA" dirty="0" smtClean="0"/>
              <a:t>ynthetic</a:t>
            </a:r>
            <a:r>
              <a:rPr lang="en-CA" dirty="0"/>
              <a:t>, nonlatex </a:t>
            </a:r>
            <a:r>
              <a:rPr lang="en-CA" dirty="0" smtClean="0"/>
              <a:t>gloves are </a:t>
            </a:r>
            <a:r>
              <a:rPr lang="en-CA" dirty="0"/>
              <a:t>available for people with latex allergies</a:t>
            </a:r>
            <a:endParaRPr lang="en-CA" dirty="0" smtClean="0"/>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1268" y="2790873"/>
            <a:ext cx="3899463" cy="26009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0617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Essential Supplies</a:t>
            </a:r>
            <a:r>
              <a:rPr lang="en-CA" dirty="0" smtClean="0"/>
              <a:t>…/9</a:t>
            </a:r>
            <a:endParaRPr lang="en-CA" dirty="0"/>
          </a:p>
        </p:txBody>
      </p:sp>
      <p:sp>
        <p:nvSpPr>
          <p:cNvPr id="3" name="Content Placeholder 2"/>
          <p:cNvSpPr>
            <a:spLocks noGrp="1"/>
          </p:cNvSpPr>
          <p:nvPr>
            <p:ph idx="1"/>
          </p:nvPr>
        </p:nvSpPr>
        <p:spPr>
          <a:xfrm>
            <a:off x="457200" y="1828800"/>
            <a:ext cx="8229600" cy="4367048"/>
          </a:xfrm>
        </p:spPr>
        <p:txBody>
          <a:bodyPr/>
          <a:lstStyle/>
          <a:p>
            <a:pPr marL="0" indent="0">
              <a:buNone/>
            </a:pPr>
            <a:r>
              <a:rPr lang="en-CA" b="1" i="1" dirty="0"/>
              <a:t>Scrubs, Gowns, and </a:t>
            </a:r>
            <a:r>
              <a:rPr lang="en-CA" b="1" i="1" dirty="0" smtClean="0"/>
              <a:t>Gloves…continued</a:t>
            </a:r>
          </a:p>
          <a:p>
            <a:r>
              <a:rPr lang="en-CA" dirty="0"/>
              <a:t>As a general rule, note that size six </a:t>
            </a:r>
            <a:r>
              <a:rPr lang="en-CA" dirty="0" smtClean="0"/>
              <a:t>gloves are </a:t>
            </a:r>
            <a:r>
              <a:rPr lang="en-CA" dirty="0"/>
              <a:t>small, size seven gloves are medium, and size eight gloves are </a:t>
            </a:r>
            <a:r>
              <a:rPr lang="en-CA" dirty="0" smtClean="0"/>
              <a:t>large</a:t>
            </a:r>
          </a:p>
          <a:p>
            <a:pPr lvl="1"/>
            <a:r>
              <a:rPr lang="en-CA" dirty="0" smtClean="0"/>
              <a:t>should </a:t>
            </a:r>
            <a:r>
              <a:rPr lang="en-CA" dirty="0"/>
              <a:t>be close-fitting to allow for </a:t>
            </a:r>
            <a:r>
              <a:rPr lang="en-CA" dirty="0" smtClean="0"/>
              <a:t>maximum finger </a:t>
            </a:r>
            <a:r>
              <a:rPr lang="en-CA" dirty="0"/>
              <a:t>dexterity but not so tight that they </a:t>
            </a:r>
            <a:r>
              <a:rPr lang="en-CA" dirty="0" smtClean="0"/>
              <a:t>compromise circulation </a:t>
            </a:r>
            <a:r>
              <a:rPr lang="en-CA" dirty="0"/>
              <a:t>or cause </a:t>
            </a:r>
            <a:r>
              <a:rPr lang="en-CA" dirty="0" smtClean="0"/>
              <a:t>discomfort</a:t>
            </a:r>
          </a:p>
          <a:p>
            <a:r>
              <a:rPr lang="en-CA" dirty="0"/>
              <a:t>Gloves are </a:t>
            </a:r>
            <a:r>
              <a:rPr lang="en-CA" dirty="0" smtClean="0"/>
              <a:t>for one-time </a:t>
            </a:r>
            <a:r>
              <a:rPr lang="en-CA" dirty="0"/>
              <a:t>use only</a:t>
            </a:r>
            <a:endParaRPr lang="en-CA" dirty="0" smtClean="0"/>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1792757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Procedure-Specific Supplies</a:t>
            </a:r>
          </a:p>
        </p:txBody>
      </p:sp>
      <p:sp>
        <p:nvSpPr>
          <p:cNvPr id="3" name="Content Placeholder 2"/>
          <p:cNvSpPr>
            <a:spLocks noGrp="1"/>
          </p:cNvSpPr>
          <p:nvPr>
            <p:ph idx="1"/>
          </p:nvPr>
        </p:nvSpPr>
        <p:spPr>
          <a:xfrm>
            <a:off x="457201" y="1702671"/>
            <a:ext cx="4430110" cy="4666593"/>
          </a:xfrm>
        </p:spPr>
        <p:txBody>
          <a:bodyPr/>
          <a:lstStyle/>
          <a:p>
            <a:pPr marL="0" indent="0">
              <a:buNone/>
            </a:pPr>
            <a:r>
              <a:rPr lang="en-CA" b="1" i="1" dirty="0"/>
              <a:t>Designated Sink for Aseptic Hand </a:t>
            </a:r>
            <a:r>
              <a:rPr lang="en-CA" b="1" i="1" dirty="0" smtClean="0"/>
              <a:t>Washing</a:t>
            </a:r>
          </a:p>
          <a:p>
            <a:r>
              <a:rPr lang="en-CA" dirty="0"/>
              <a:t>USP Chapter &lt;797&gt; </a:t>
            </a:r>
            <a:r>
              <a:rPr lang="en-CA" dirty="0" smtClean="0"/>
              <a:t>regulations describe </a:t>
            </a:r>
            <a:r>
              <a:rPr lang="en-CA" dirty="0"/>
              <a:t>the features and location of a sink designated for aseptic hand </a:t>
            </a:r>
            <a:r>
              <a:rPr lang="en-CA" dirty="0" smtClean="0"/>
              <a:t>washing</a:t>
            </a:r>
          </a:p>
          <a:p>
            <a:pPr lvl="1"/>
            <a:r>
              <a:rPr lang="en-CA" dirty="0" smtClean="0"/>
              <a:t>designed </a:t>
            </a:r>
            <a:r>
              <a:rPr lang="en-CA" dirty="0"/>
              <a:t>to minimize splashing and reduce the possibility </a:t>
            </a:r>
            <a:r>
              <a:rPr lang="en-CA" dirty="0" smtClean="0"/>
              <a:t>of contamination</a:t>
            </a:r>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4671" y="2346434"/>
            <a:ext cx="3858611" cy="25724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7355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Procedure-Specific </a:t>
            </a:r>
            <a:r>
              <a:rPr lang="en-CA" dirty="0" smtClean="0"/>
              <a:t>Supplies…/2</a:t>
            </a:r>
            <a:endParaRPr lang="en-CA" dirty="0"/>
          </a:p>
        </p:txBody>
      </p:sp>
      <p:sp>
        <p:nvSpPr>
          <p:cNvPr id="3" name="Content Placeholder 2"/>
          <p:cNvSpPr>
            <a:spLocks noGrp="1"/>
          </p:cNvSpPr>
          <p:nvPr>
            <p:ph idx="1"/>
          </p:nvPr>
        </p:nvSpPr>
        <p:spPr>
          <a:xfrm>
            <a:off x="457200" y="1702671"/>
            <a:ext cx="8229599" cy="4666593"/>
          </a:xfrm>
        </p:spPr>
        <p:txBody>
          <a:bodyPr/>
          <a:lstStyle/>
          <a:p>
            <a:pPr marL="0" indent="0">
              <a:buNone/>
            </a:pPr>
            <a:r>
              <a:rPr lang="en-CA" b="1" i="1" dirty="0"/>
              <a:t>Designated Sink for Aseptic Hand </a:t>
            </a:r>
            <a:r>
              <a:rPr lang="en-CA" b="1" i="1" dirty="0" smtClean="0"/>
              <a:t>Washing…continued</a:t>
            </a:r>
          </a:p>
          <a:p>
            <a:r>
              <a:rPr lang="en-CA" dirty="0" smtClean="0"/>
              <a:t>Must </a:t>
            </a:r>
            <a:r>
              <a:rPr lang="en-CA" dirty="0"/>
              <a:t>be located in the anteroom or just outside the door of the </a:t>
            </a:r>
            <a:r>
              <a:rPr lang="en-CA" dirty="0" smtClean="0"/>
              <a:t>clean room</a:t>
            </a:r>
          </a:p>
          <a:p>
            <a:r>
              <a:rPr lang="en-CA" dirty="0" smtClean="0"/>
              <a:t>Should </a:t>
            </a:r>
            <a:r>
              <a:rPr lang="en-CA" dirty="0"/>
              <a:t>be deep and have a gooseneck </a:t>
            </a:r>
            <a:r>
              <a:rPr lang="en-CA" dirty="0" smtClean="0"/>
              <a:t>faucet</a:t>
            </a:r>
          </a:p>
          <a:p>
            <a:r>
              <a:rPr lang="en-CA" dirty="0" smtClean="0"/>
              <a:t>Foot </a:t>
            </a:r>
            <a:r>
              <a:rPr lang="en-CA" dirty="0"/>
              <a:t>pedals should </a:t>
            </a:r>
            <a:r>
              <a:rPr lang="en-CA" dirty="0" smtClean="0"/>
              <a:t>be used </a:t>
            </a:r>
          </a:p>
          <a:p>
            <a:pPr lvl="1"/>
            <a:r>
              <a:rPr lang="en-CA" dirty="0" smtClean="0"/>
              <a:t>if foot </a:t>
            </a:r>
            <a:r>
              <a:rPr lang="en-CA" dirty="0"/>
              <a:t>pedals </a:t>
            </a:r>
            <a:r>
              <a:rPr lang="en-CA" dirty="0" smtClean="0"/>
              <a:t>are </a:t>
            </a:r>
            <a:r>
              <a:rPr lang="en-CA" dirty="0"/>
              <a:t>not available, </a:t>
            </a:r>
            <a:r>
              <a:rPr lang="en-CA" dirty="0" smtClean="0"/>
              <a:t>personnel must </a:t>
            </a:r>
            <a:r>
              <a:rPr lang="en-CA" dirty="0"/>
              <a:t>let the water run throughout </a:t>
            </a:r>
            <a:r>
              <a:rPr lang="en-CA" dirty="0" smtClean="0"/>
              <a:t>the entire </a:t>
            </a:r>
            <a:r>
              <a:rPr lang="en-CA" dirty="0"/>
              <a:t>scrub and rinse procedure and </a:t>
            </a:r>
            <a:r>
              <a:rPr lang="en-CA" dirty="0" smtClean="0"/>
              <a:t>then turn </a:t>
            </a:r>
            <a:r>
              <a:rPr lang="en-CA" dirty="0"/>
              <a:t>off the faucet with </a:t>
            </a:r>
            <a:r>
              <a:rPr lang="en-CA" dirty="0" smtClean="0"/>
              <a:t>lint-free paper towels</a:t>
            </a:r>
          </a:p>
          <a:p>
            <a:r>
              <a:rPr lang="en-CA" dirty="0" smtClean="0"/>
              <a:t>Must </a:t>
            </a:r>
            <a:r>
              <a:rPr lang="en-CA" dirty="0"/>
              <a:t>be clean </a:t>
            </a:r>
            <a:r>
              <a:rPr lang="en-CA" dirty="0" smtClean="0"/>
              <a:t>and free </a:t>
            </a:r>
            <a:r>
              <a:rPr lang="en-CA" dirty="0"/>
              <a:t>of any items that might cause splashing</a:t>
            </a:r>
            <a:r>
              <a:rPr lang="en-CA" dirty="0" smtClean="0"/>
              <a:t>, such </a:t>
            </a:r>
            <a:r>
              <a:rPr lang="en-CA" dirty="0"/>
              <a:t>as sponges or IV bags</a:t>
            </a:r>
            <a:endParaRPr lang="en-CA" dirty="0" smtClean="0"/>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176144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Procedure-Specific </a:t>
            </a:r>
            <a:r>
              <a:rPr lang="en-CA" dirty="0" smtClean="0"/>
              <a:t>Supplies…/3</a:t>
            </a:r>
            <a:endParaRPr lang="en-CA" dirty="0"/>
          </a:p>
        </p:txBody>
      </p:sp>
      <p:sp>
        <p:nvSpPr>
          <p:cNvPr id="3" name="Content Placeholder 2"/>
          <p:cNvSpPr>
            <a:spLocks noGrp="1"/>
          </p:cNvSpPr>
          <p:nvPr>
            <p:ph idx="1"/>
          </p:nvPr>
        </p:nvSpPr>
        <p:spPr>
          <a:xfrm>
            <a:off x="457200" y="1828800"/>
            <a:ext cx="8229600" cy="4367048"/>
          </a:xfrm>
        </p:spPr>
        <p:txBody>
          <a:bodyPr/>
          <a:lstStyle/>
          <a:p>
            <a:pPr marL="0" indent="0">
              <a:buNone/>
            </a:pPr>
            <a:r>
              <a:rPr lang="en-CA" b="1" i="1" dirty="0"/>
              <a:t>Hand-Washing </a:t>
            </a:r>
            <a:r>
              <a:rPr lang="en-CA" b="1" i="1" dirty="0" smtClean="0"/>
              <a:t>Supplies</a:t>
            </a:r>
          </a:p>
          <a:p>
            <a:r>
              <a:rPr lang="en-CA" dirty="0"/>
              <a:t>As a </a:t>
            </a:r>
            <a:r>
              <a:rPr lang="en-CA" dirty="0" smtClean="0"/>
              <a:t>sterile compounder</a:t>
            </a:r>
            <a:r>
              <a:rPr lang="en-CA" dirty="0"/>
              <a:t>, you perform a very </a:t>
            </a:r>
            <a:r>
              <a:rPr lang="en-CA" b="1" dirty="0" smtClean="0">
                <a:solidFill>
                  <a:srgbClr val="990000"/>
                </a:solidFill>
              </a:rPr>
              <a:t>basic aseptic </a:t>
            </a:r>
            <a:r>
              <a:rPr lang="en-CA" b="1" dirty="0">
                <a:solidFill>
                  <a:srgbClr val="990000"/>
                </a:solidFill>
              </a:rPr>
              <a:t>hand washing</a:t>
            </a:r>
            <a:r>
              <a:rPr lang="en-CA" b="1" dirty="0"/>
              <a:t> </a:t>
            </a:r>
            <a:r>
              <a:rPr lang="en-CA" dirty="0"/>
              <a:t>by vigorously </a:t>
            </a:r>
            <a:r>
              <a:rPr lang="en-CA" dirty="0" smtClean="0"/>
              <a:t>washing both </a:t>
            </a:r>
            <a:r>
              <a:rPr lang="en-CA" dirty="0"/>
              <a:t>hands and forearms for at </a:t>
            </a:r>
            <a:r>
              <a:rPr lang="en-CA" dirty="0" smtClean="0"/>
              <a:t>least 30 </a:t>
            </a:r>
            <a:r>
              <a:rPr lang="en-CA" dirty="0"/>
              <a:t>seconds with an appropriate antimicrobial </a:t>
            </a:r>
            <a:r>
              <a:rPr lang="en-CA" dirty="0" smtClean="0"/>
              <a:t>agent</a:t>
            </a:r>
          </a:p>
          <a:p>
            <a:r>
              <a:rPr lang="en-CA" dirty="0"/>
              <a:t>Many </a:t>
            </a:r>
            <a:r>
              <a:rPr lang="en-CA" dirty="0" smtClean="0"/>
              <a:t>facilities prefer </a:t>
            </a:r>
            <a:r>
              <a:rPr lang="en-CA" dirty="0"/>
              <a:t>to perform the hand-washing procedure using a sterile</a:t>
            </a:r>
            <a:r>
              <a:rPr lang="en-CA" dirty="0" smtClean="0"/>
              <a:t>, prepackaged</a:t>
            </a:r>
            <a:r>
              <a:rPr lang="en-CA" dirty="0"/>
              <a:t>, </a:t>
            </a:r>
            <a:r>
              <a:rPr lang="en-CA" b="1" dirty="0">
                <a:solidFill>
                  <a:srgbClr val="990000"/>
                </a:solidFill>
              </a:rPr>
              <a:t>surgical scrub sponge/brush</a:t>
            </a:r>
            <a:r>
              <a:rPr lang="en-CA" b="1" dirty="0"/>
              <a:t> </a:t>
            </a:r>
            <a:r>
              <a:rPr lang="en-CA" dirty="0"/>
              <a:t>presaturated with an approved </a:t>
            </a:r>
            <a:r>
              <a:rPr lang="en-CA" dirty="0" smtClean="0"/>
              <a:t>antimicrobial soap</a:t>
            </a:r>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939250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smtClean="0"/>
              <a:t>Preview the Lab Procedure</a:t>
            </a:r>
            <a:endParaRPr lang="en-CA" dirty="0"/>
          </a:p>
        </p:txBody>
      </p:sp>
      <p:sp>
        <p:nvSpPr>
          <p:cNvPr id="3" name="Content Placeholder 2"/>
          <p:cNvSpPr>
            <a:spLocks noGrp="1"/>
          </p:cNvSpPr>
          <p:nvPr>
            <p:ph idx="1"/>
          </p:nvPr>
        </p:nvSpPr>
        <p:spPr>
          <a:xfrm>
            <a:off x="457200" y="1828800"/>
            <a:ext cx="5691352" cy="4367048"/>
          </a:xfrm>
        </p:spPr>
        <p:txBody>
          <a:bodyPr/>
          <a:lstStyle/>
          <a:p>
            <a:r>
              <a:rPr lang="en-CA" dirty="0"/>
              <a:t>Anteroom Preparatory </a:t>
            </a:r>
            <a:r>
              <a:rPr lang="en-CA" dirty="0" smtClean="0"/>
              <a:t>Procedures</a:t>
            </a:r>
          </a:p>
          <a:p>
            <a:pPr lvl="1"/>
            <a:r>
              <a:rPr lang="en-CA" dirty="0" smtClean="0"/>
              <a:t>Garbing</a:t>
            </a:r>
          </a:p>
          <a:p>
            <a:pPr lvl="1"/>
            <a:r>
              <a:rPr lang="en-CA" dirty="0"/>
              <a:t>Aseptic Hand </a:t>
            </a:r>
            <a:r>
              <a:rPr lang="en-CA" dirty="0" smtClean="0"/>
              <a:t>Washing</a:t>
            </a:r>
          </a:p>
          <a:p>
            <a:pPr lvl="1"/>
            <a:r>
              <a:rPr lang="en-CA" dirty="0" smtClean="0"/>
              <a:t>Gowning</a:t>
            </a:r>
          </a:p>
          <a:p>
            <a:pPr lvl="1"/>
            <a:r>
              <a:rPr lang="en-CA" dirty="0" smtClean="0"/>
              <a:t>Sterile Gloving</a:t>
            </a:r>
          </a:p>
          <a:p>
            <a:r>
              <a:rPr lang="en-CA" dirty="0"/>
              <a:t>Removal of PPE </a:t>
            </a:r>
            <a:r>
              <a:rPr lang="en-CA" dirty="0" smtClean="0"/>
              <a:t>Items</a:t>
            </a:r>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9093" y="1600200"/>
            <a:ext cx="2054352" cy="4572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230226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Learning Objectives</a:t>
            </a:r>
            <a:endParaRPr lang="en-CA" dirty="0"/>
          </a:p>
        </p:txBody>
      </p:sp>
      <p:sp>
        <p:nvSpPr>
          <p:cNvPr id="3" name="Content Placeholder 2"/>
          <p:cNvSpPr>
            <a:spLocks noGrp="1"/>
          </p:cNvSpPr>
          <p:nvPr>
            <p:ph idx="1"/>
          </p:nvPr>
        </p:nvSpPr>
        <p:spPr>
          <a:xfrm>
            <a:off x="457200" y="1631732"/>
            <a:ext cx="8434552" cy="4525963"/>
          </a:xfrm>
        </p:spPr>
        <p:txBody>
          <a:bodyPr>
            <a:noAutofit/>
          </a:bodyPr>
          <a:lstStyle/>
          <a:p>
            <a:r>
              <a:rPr lang="en-CA" sz="2200" dirty="0"/>
              <a:t>Gain an awareness of the connections between early concepts of germ </a:t>
            </a:r>
            <a:r>
              <a:rPr lang="en-CA" sz="2200" dirty="0" smtClean="0"/>
              <a:t>transmission and </a:t>
            </a:r>
            <a:r>
              <a:rPr lang="en-CA" sz="2200" dirty="0"/>
              <a:t>current procedures for aseptic garbing, hand washing, and gloving.</a:t>
            </a:r>
          </a:p>
          <a:p>
            <a:r>
              <a:rPr lang="en-CA" sz="2200" dirty="0" smtClean="0"/>
              <a:t>Understand </a:t>
            </a:r>
            <a:r>
              <a:rPr lang="en-CA" sz="2200" dirty="0"/>
              <a:t>the procedures for aseptic garbing, hand washing, and gloving </a:t>
            </a:r>
            <a:r>
              <a:rPr lang="en-CA" sz="2200" dirty="0" smtClean="0"/>
              <a:t>according to </a:t>
            </a:r>
            <a:r>
              <a:rPr lang="en-CA" sz="2200" dirty="0"/>
              <a:t>USP Chapter &lt;797&gt; guidelines.</a:t>
            </a:r>
          </a:p>
          <a:p>
            <a:r>
              <a:rPr lang="en-CA" sz="2200" dirty="0" smtClean="0"/>
              <a:t>Identify </a:t>
            </a:r>
            <a:r>
              <a:rPr lang="en-CA" sz="2200" dirty="0"/>
              <a:t>ways that aseptic garbing, hand washing, and gloving protect the </a:t>
            </a:r>
            <a:r>
              <a:rPr lang="en-CA" sz="2200" dirty="0" smtClean="0"/>
              <a:t>patient from </a:t>
            </a:r>
            <a:r>
              <a:rPr lang="en-CA" sz="2200" dirty="0"/>
              <a:t>infection.</a:t>
            </a:r>
          </a:p>
          <a:p>
            <a:r>
              <a:rPr lang="en-CA" sz="2200" dirty="0" smtClean="0"/>
              <a:t>Recognize </a:t>
            </a:r>
            <a:r>
              <a:rPr lang="en-CA" sz="2200" dirty="0"/>
              <a:t>and respond appropriately to actions that compromise asepsis </a:t>
            </a:r>
            <a:r>
              <a:rPr lang="en-CA" sz="2200" dirty="0" smtClean="0"/>
              <a:t>during aseptic </a:t>
            </a:r>
            <a:r>
              <a:rPr lang="en-CA" sz="2200" dirty="0"/>
              <a:t>garbing, hand washing, and gloving procedures.</a:t>
            </a:r>
          </a:p>
          <a:p>
            <a:r>
              <a:rPr lang="en-CA" sz="2200" dirty="0" smtClean="0"/>
              <a:t>Demonstrate </a:t>
            </a:r>
            <a:r>
              <a:rPr lang="en-CA" sz="2200" dirty="0"/>
              <a:t>excellent technique in aseptic hand washing, garbing, and gloving.</a:t>
            </a:r>
            <a:endParaRPr lang="en-CA" sz="2200" dirty="0" smtClean="0"/>
          </a:p>
        </p:txBody>
      </p:sp>
      <p:sp>
        <p:nvSpPr>
          <p:cNvPr id="8" name="Slide Number Placeholder 7"/>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4124424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chemeClr val="bg1">
                    <a:lumMod val="85000"/>
                  </a:schemeClr>
                </a:solidFill>
              </a:rPr>
              <a:t>Your Turn</a:t>
            </a:r>
            <a:endParaRPr lang="en-CA" dirty="0">
              <a:solidFill>
                <a:schemeClr val="bg1">
                  <a:lumMod val="85000"/>
                </a:schemeClr>
              </a:solidFill>
            </a:endParaRPr>
          </a:p>
        </p:txBody>
      </p:sp>
      <p:sp>
        <p:nvSpPr>
          <p:cNvPr id="8" name="Slide Number Placeholder 7"/>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
        <p:nvSpPr>
          <p:cNvPr id="5" name="Content Placeholder 6"/>
          <p:cNvSpPr txBox="1">
            <a:spLocks/>
          </p:cNvSpPr>
          <p:nvPr/>
        </p:nvSpPr>
        <p:spPr>
          <a:xfrm>
            <a:off x="263045" y="1639237"/>
            <a:ext cx="8723300" cy="2278205"/>
          </a:xfrm>
          <a:prstGeom prst="rect">
            <a:avLst/>
          </a:prstGeom>
          <a:gradFill flip="none" rotWithShape="1">
            <a:gsLst>
              <a:gs pos="0">
                <a:schemeClr val="accent2">
                  <a:lumMod val="75000"/>
                  <a:tint val="66000"/>
                  <a:satMod val="160000"/>
                </a:schemeClr>
              </a:gs>
              <a:gs pos="16000">
                <a:schemeClr val="accent2">
                  <a:lumMod val="75000"/>
                </a:schemeClr>
              </a:gs>
              <a:gs pos="100000">
                <a:schemeClr val="accent2">
                  <a:lumMod val="75000"/>
                  <a:tint val="23500"/>
                  <a:satMod val="160000"/>
                </a:schemeClr>
              </a:gs>
            </a:gsLst>
            <a:lin ang="13500000" scaled="1"/>
            <a:tileRect/>
          </a:gra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spcBef>
                <a:spcPts val="300"/>
              </a:spcBef>
              <a:buFont typeface="+mj-lt"/>
              <a:buAutoNum type="arabicParenR" startAt="3"/>
            </a:pPr>
            <a:r>
              <a:rPr lang="en-CA" sz="2200" dirty="0" smtClean="0"/>
              <a:t>This type of hand cleanser is </a:t>
            </a:r>
            <a:r>
              <a:rPr lang="en-CA" sz="2200" dirty="0"/>
              <a:t>appropriate for general hand </a:t>
            </a:r>
            <a:r>
              <a:rPr lang="en-CA" sz="2200" dirty="0" smtClean="0"/>
              <a:t>washing, </a:t>
            </a:r>
            <a:r>
              <a:rPr lang="en-CA" sz="2200" dirty="0"/>
              <a:t>but not acceptable for aseptic hand washing</a:t>
            </a:r>
            <a:r>
              <a:rPr lang="en-CA" sz="2200" dirty="0" smtClean="0"/>
              <a:t>. </a:t>
            </a:r>
            <a:endParaRPr lang="en-CA" sz="2200" dirty="0" smtClean="0">
              <a:latin typeface="Calibri" pitchFamily="34" charset="0"/>
              <a:cs typeface="Calibri" pitchFamily="34" charset="0"/>
            </a:endParaRPr>
          </a:p>
          <a:p>
            <a:pPr marL="919163" lvl="1" indent="-461963">
              <a:spcBef>
                <a:spcPts val="300"/>
              </a:spcBef>
              <a:buFont typeface="+mj-lt"/>
              <a:buAutoNum type="alphaLcPeriod"/>
            </a:pPr>
            <a:r>
              <a:rPr lang="en-CA" sz="2200" dirty="0" err="1"/>
              <a:t>c</a:t>
            </a:r>
            <a:r>
              <a:rPr lang="en-CA" sz="2200" dirty="0" err="1" smtClean="0"/>
              <a:t>hloroxylenol</a:t>
            </a:r>
            <a:endParaRPr lang="en-CA" sz="2200" dirty="0" smtClean="0">
              <a:latin typeface="Calibri" pitchFamily="34" charset="0"/>
              <a:cs typeface="Calibri" pitchFamily="34" charset="0"/>
            </a:endParaRPr>
          </a:p>
          <a:p>
            <a:pPr marL="919163" lvl="1" indent="-461963">
              <a:spcBef>
                <a:spcPts val="300"/>
              </a:spcBef>
              <a:buFont typeface="+mj-lt"/>
              <a:buAutoNum type="alphaLcPeriod"/>
            </a:pPr>
            <a:r>
              <a:rPr lang="en-CA" sz="2200" dirty="0"/>
              <a:t>i</a:t>
            </a:r>
            <a:r>
              <a:rPr lang="en-CA" sz="2200" dirty="0" smtClean="0"/>
              <a:t>sopropyl </a:t>
            </a:r>
            <a:r>
              <a:rPr lang="en-CA" sz="2200" dirty="0"/>
              <a:t>alcohol</a:t>
            </a:r>
            <a:endParaRPr lang="en-CA" sz="2200" dirty="0">
              <a:latin typeface="Calibri" pitchFamily="34" charset="0"/>
              <a:cs typeface="Calibri" pitchFamily="34" charset="0"/>
            </a:endParaRPr>
          </a:p>
          <a:p>
            <a:pPr marL="919163" lvl="1" indent="-461963">
              <a:spcBef>
                <a:spcPts val="300"/>
              </a:spcBef>
              <a:buFont typeface="+mj-lt"/>
              <a:buAutoNum type="alphaLcPeriod"/>
            </a:pPr>
            <a:r>
              <a:rPr lang="en-CA" sz="2200" dirty="0" err="1"/>
              <a:t>t</a:t>
            </a:r>
            <a:r>
              <a:rPr lang="en-CA" sz="2200" dirty="0" err="1" smtClean="0"/>
              <a:t>riclosan</a:t>
            </a:r>
            <a:endParaRPr lang="en-CA" sz="2200" dirty="0" smtClean="0">
              <a:latin typeface="Calibri" pitchFamily="34" charset="0"/>
              <a:cs typeface="Calibri" pitchFamily="34" charset="0"/>
            </a:endParaRPr>
          </a:p>
          <a:p>
            <a:pPr marL="919163" lvl="1" indent="-461963">
              <a:spcBef>
                <a:spcPts val="300"/>
              </a:spcBef>
              <a:buFont typeface="+mj-lt"/>
              <a:buAutoNum type="alphaLcPeriod"/>
            </a:pPr>
            <a:r>
              <a:rPr lang="en-CA" sz="2200" dirty="0" err="1"/>
              <a:t>i</a:t>
            </a:r>
            <a:r>
              <a:rPr lang="en-CA" sz="2200" dirty="0" err="1" smtClean="0"/>
              <a:t>odophors</a:t>
            </a:r>
            <a:endParaRPr lang="en-CA" sz="2200" dirty="0" smtClean="0">
              <a:latin typeface="Calibri" pitchFamily="34" charset="0"/>
              <a:cs typeface="Calibri" pitchFamily="34" charset="0"/>
            </a:endParaRPr>
          </a:p>
          <a:p>
            <a:pPr>
              <a:spcBef>
                <a:spcPts val="300"/>
              </a:spcBef>
              <a:buFont typeface="+mj-lt"/>
              <a:buAutoNum type="arabicParenR" startAt="3"/>
            </a:pPr>
            <a:endParaRPr lang="en-CA" sz="2200" dirty="0" smtClean="0">
              <a:latin typeface="Calibri" pitchFamily="34" charset="0"/>
              <a:cs typeface="Calibri" pitchFamily="34" charset="0"/>
            </a:endParaRPr>
          </a:p>
          <a:p>
            <a:pPr>
              <a:spcBef>
                <a:spcPts val="300"/>
              </a:spcBef>
              <a:buFont typeface="+mj-lt"/>
              <a:buAutoNum type="arabicParenR" startAt="3"/>
            </a:pPr>
            <a:endParaRPr lang="en-CA" sz="2200" dirty="0">
              <a:latin typeface="Calibri" pitchFamily="34" charset="0"/>
              <a:cs typeface="Calibri" pitchFamily="34" charset="0"/>
            </a:endParaRPr>
          </a:p>
        </p:txBody>
      </p:sp>
      <p:sp>
        <p:nvSpPr>
          <p:cNvPr id="6" name="Content Placeholder 5"/>
          <p:cNvSpPr txBox="1">
            <a:spLocks/>
          </p:cNvSpPr>
          <p:nvPr/>
        </p:nvSpPr>
        <p:spPr>
          <a:xfrm>
            <a:off x="263046" y="4065594"/>
            <a:ext cx="8723300" cy="2643330"/>
          </a:xfrm>
          <a:prstGeom prst="rect">
            <a:avLst/>
          </a:prstGeom>
          <a:gradFill flip="none" rotWithShape="1">
            <a:gsLst>
              <a:gs pos="0">
                <a:schemeClr val="accent2">
                  <a:lumMod val="75000"/>
                  <a:tint val="66000"/>
                  <a:satMod val="160000"/>
                </a:schemeClr>
              </a:gs>
              <a:gs pos="16000">
                <a:schemeClr val="accent2">
                  <a:lumMod val="75000"/>
                </a:schemeClr>
              </a:gs>
              <a:gs pos="100000">
                <a:schemeClr val="accent2">
                  <a:lumMod val="75000"/>
                  <a:tint val="23500"/>
                  <a:satMod val="160000"/>
                </a:schemeClr>
              </a:gs>
            </a:gsLst>
            <a:lin ang="13500000" scaled="1"/>
            <a:tileRect/>
          </a:gra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457200" indent="-457200" algn="l" defTabSz="914400" rtl="0" eaLnBrk="1" fontAlgn="base" latinLnBrk="0" hangingPunct="1">
              <a:spcBef>
                <a:spcPct val="20000"/>
              </a:spcBef>
              <a:spcAft>
                <a:spcPct val="0"/>
              </a:spcAft>
              <a:buClr>
                <a:srgbClr val="336699"/>
              </a:buClr>
              <a:buSzPct val="80000"/>
              <a:buFont typeface="+mj-lt"/>
              <a:buAutoNum type="arabicParenR"/>
              <a:defRPr lang="en-US" sz="2000" kern="1200" dirty="0" smtClean="0">
                <a:solidFill>
                  <a:schemeClr val="tx1"/>
                </a:solidFill>
                <a:latin typeface="Calibri" pitchFamily="34" charset="0"/>
                <a:ea typeface="+mn-ea"/>
                <a:cs typeface="Calibri" pitchFamily="34" charset="0"/>
              </a:defRPr>
            </a:lvl1pPr>
            <a:lvl2pPr marL="914400" indent="-457200" algn="l" defTabSz="914400" rtl="0" eaLnBrk="1" fontAlgn="base" latinLnBrk="0" hangingPunct="1">
              <a:spcBef>
                <a:spcPct val="20000"/>
              </a:spcBef>
              <a:spcAft>
                <a:spcPct val="0"/>
              </a:spcAft>
              <a:buClr>
                <a:srgbClr val="336699"/>
              </a:buClr>
              <a:buFont typeface="+mj-lt"/>
              <a:buAutoNum type="alphaLcPeriod"/>
              <a:defRPr lang="en-US" sz="1800" kern="1200" dirty="0" smtClean="0">
                <a:solidFill>
                  <a:schemeClr val="tx1"/>
                </a:solidFill>
                <a:latin typeface="Calibri" pitchFamily="34" charset="0"/>
                <a:ea typeface="+mn-ea"/>
                <a:cs typeface="Calibri" pitchFamily="34" charset="0"/>
              </a:defRPr>
            </a:lvl2pPr>
            <a:lvl3pPr marL="1257300" indent="-342900" algn="l" defTabSz="914400" rtl="0" eaLnBrk="1" fontAlgn="base" latinLnBrk="0" hangingPunct="1">
              <a:spcBef>
                <a:spcPct val="20000"/>
              </a:spcBef>
              <a:spcAft>
                <a:spcPct val="0"/>
              </a:spcAft>
              <a:buClr>
                <a:srgbClr val="336699"/>
              </a:buClr>
              <a:buFont typeface="+mj-lt"/>
              <a:buAutoNum type="arabicPeriod"/>
              <a:defRPr lang="en-US" sz="1800" kern="1200" dirty="0" smtClean="0">
                <a:solidFill>
                  <a:schemeClr val="tx1"/>
                </a:solidFill>
                <a:latin typeface="Calibri" pitchFamily="34" charset="0"/>
                <a:ea typeface="+mn-ea"/>
                <a:cs typeface="Calibri" pitchFamily="34" charset="0"/>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a:spcBef>
                <a:spcPts val="300"/>
              </a:spcBef>
              <a:buClrTx/>
              <a:buSzPct val="100000"/>
              <a:buFont typeface="+mj-lt"/>
              <a:buAutoNum type="arabicParenR" startAt="4"/>
            </a:pPr>
            <a:r>
              <a:rPr lang="en-CA" sz="2200" dirty="0" smtClean="0"/>
              <a:t>All of the following factors are required for a sink designated for aseptic hand washing </a:t>
            </a:r>
            <a:r>
              <a:rPr lang="en-CA" sz="2200" i="1" dirty="0" smtClean="0"/>
              <a:t>except</a:t>
            </a:r>
            <a:r>
              <a:rPr lang="en-CA" sz="2200" dirty="0" smtClean="0"/>
              <a:t>:</a:t>
            </a:r>
          </a:p>
          <a:p>
            <a:pPr lvl="1">
              <a:spcBef>
                <a:spcPts val="300"/>
              </a:spcBef>
              <a:buClrTx/>
            </a:pPr>
            <a:r>
              <a:rPr lang="en-CA" sz="2200" dirty="0"/>
              <a:t>g</a:t>
            </a:r>
            <a:r>
              <a:rPr lang="en-CA" sz="2200" dirty="0" smtClean="0"/>
              <a:t>ooseneck faucet</a:t>
            </a:r>
          </a:p>
          <a:p>
            <a:pPr lvl="1">
              <a:spcBef>
                <a:spcPts val="300"/>
              </a:spcBef>
              <a:buClrTx/>
            </a:pPr>
            <a:r>
              <a:rPr lang="en-CA" sz="2200" dirty="0"/>
              <a:t>d</a:t>
            </a:r>
            <a:r>
              <a:rPr lang="en-CA" sz="2200" dirty="0" smtClean="0"/>
              <a:t>eep basin that is clear of objects</a:t>
            </a:r>
          </a:p>
          <a:p>
            <a:pPr lvl="1">
              <a:spcBef>
                <a:spcPts val="300"/>
              </a:spcBef>
              <a:buClrTx/>
            </a:pPr>
            <a:r>
              <a:rPr lang="en-CA" sz="2200" dirty="0"/>
              <a:t>r</a:t>
            </a:r>
            <a:r>
              <a:rPr lang="en-CA" sz="2200" dirty="0" smtClean="0"/>
              <a:t>estricted use for pharmacy personnel</a:t>
            </a:r>
          </a:p>
          <a:p>
            <a:pPr lvl="1">
              <a:spcBef>
                <a:spcPts val="300"/>
              </a:spcBef>
              <a:buClrTx/>
            </a:pPr>
            <a:r>
              <a:rPr lang="en-CA" sz="2200" dirty="0"/>
              <a:t>c</a:t>
            </a:r>
            <a:r>
              <a:rPr lang="en-CA" sz="2200" dirty="0" smtClean="0"/>
              <a:t>lean room location</a:t>
            </a:r>
          </a:p>
          <a:p>
            <a:pPr lvl="1">
              <a:spcBef>
                <a:spcPts val="300"/>
              </a:spcBef>
              <a:buClrTx/>
            </a:pPr>
            <a:endParaRPr lang="en-CA" sz="2200" dirty="0" smtClean="0"/>
          </a:p>
        </p:txBody>
      </p:sp>
      <p:grpSp>
        <p:nvGrpSpPr>
          <p:cNvPr id="12" name="Group 11"/>
          <p:cNvGrpSpPr/>
          <p:nvPr/>
        </p:nvGrpSpPr>
        <p:grpSpPr>
          <a:xfrm>
            <a:off x="7077694" y="2030684"/>
            <a:ext cx="1860997" cy="1886758"/>
            <a:chOff x="6550152" y="3328099"/>
            <a:chExt cx="2136647" cy="2054352"/>
          </a:xfrm>
        </p:grpSpPr>
        <p:pic>
          <p:nvPicPr>
            <p:cNvPr id="13" name="Picture 12"/>
            <p:cNvPicPr>
              <a:picLocks noChangeAspect="1"/>
            </p:cNvPicPr>
            <p:nvPr/>
          </p:nvPicPr>
          <p:blipFill>
            <a:blip r:embed="rId2">
              <a:extLst>
                <a:ext uri="{BEBA8EAE-BF5A-486C-A8C5-ECC9F3942E4B}">
                  <a14:imgProps xmlns:a14="http://schemas.microsoft.com/office/drawing/2010/main">
                    <a14:imgLayer r:embed="rId3">
                      <a14:imgEffect>
                        <a14:backgroundRemoval t="6083" b="89911" l="4980" r="89841">
                          <a14:foregroundMark x1="19721" y1="6231" x2="19721" y2="6231"/>
                          <a14:foregroundMark x1="4980" y1="13205" x2="4980" y2="13205"/>
                        </a14:backgroundRemoval>
                      </a14:imgEffect>
                    </a14:imgLayer>
                  </a14:imgProps>
                </a:ext>
                <a:ext uri="{28A0092B-C50C-407E-A947-70E740481C1C}">
                  <a14:useLocalDpi xmlns:a14="http://schemas.microsoft.com/office/drawing/2010/main" val="0"/>
                </a:ext>
              </a:extLst>
            </a:blip>
            <a:stretch>
              <a:fillRect/>
            </a:stretch>
          </p:blipFill>
          <p:spPr>
            <a:xfrm>
              <a:off x="6550152" y="3328099"/>
              <a:ext cx="1530096" cy="2054352"/>
            </a:xfrm>
            <a:prstGeom prst="rect">
              <a:avLst/>
            </a:prstGeom>
            <a:ln>
              <a:noFill/>
            </a:ln>
            <a:effectLst>
              <a:outerShdw blurRad="292100" dist="139700" dir="2700000" algn="tl" rotWithShape="0">
                <a:srgbClr val="333333">
                  <a:alpha val="65000"/>
                </a:srgbClr>
              </a:outerShdw>
            </a:effectLst>
          </p:spPr>
        </p:pic>
        <p:sp>
          <p:nvSpPr>
            <p:cNvPr id="14" name="TextBox 13"/>
            <p:cNvSpPr txBox="1"/>
            <p:nvPr/>
          </p:nvSpPr>
          <p:spPr>
            <a:xfrm>
              <a:off x="6911438" y="3740727"/>
              <a:ext cx="1775361" cy="1625309"/>
            </a:xfrm>
            <a:prstGeom prst="rect">
              <a:avLst/>
            </a:prstGeom>
            <a:noFill/>
          </p:spPr>
          <p:txBody>
            <a:bodyPr wrap="square" rtlCol="0">
              <a:spAutoFit/>
            </a:bodyPr>
            <a:lstStyle/>
            <a:p>
              <a:r>
                <a:rPr lang="en-CA" sz="1300" b="1" dirty="0" smtClean="0">
                  <a:solidFill>
                    <a:srgbClr val="002060"/>
                  </a:solidFill>
                </a:rPr>
                <a:t>In Slide Show view, click here to see the answer to Question 3. Then click again to advance to Question 4.</a:t>
              </a:r>
              <a:endParaRPr lang="en-CA" sz="1300" b="1" dirty="0">
                <a:solidFill>
                  <a:srgbClr val="002060"/>
                </a:solidFill>
              </a:endParaRPr>
            </a:p>
          </p:txBody>
        </p:sp>
      </p:grpSp>
      <p:grpSp>
        <p:nvGrpSpPr>
          <p:cNvPr id="15" name="Group 14"/>
          <p:cNvGrpSpPr/>
          <p:nvPr/>
        </p:nvGrpSpPr>
        <p:grpSpPr>
          <a:xfrm>
            <a:off x="7077694" y="4491300"/>
            <a:ext cx="1860997" cy="1886758"/>
            <a:chOff x="6550152" y="3328099"/>
            <a:chExt cx="2136647" cy="2054352"/>
          </a:xfrm>
        </p:grpSpPr>
        <p:pic>
          <p:nvPicPr>
            <p:cNvPr id="16" name="Picture 15"/>
            <p:cNvPicPr>
              <a:picLocks noChangeAspect="1"/>
            </p:cNvPicPr>
            <p:nvPr/>
          </p:nvPicPr>
          <p:blipFill>
            <a:blip r:embed="rId2">
              <a:extLst>
                <a:ext uri="{BEBA8EAE-BF5A-486C-A8C5-ECC9F3942E4B}">
                  <a14:imgProps xmlns:a14="http://schemas.microsoft.com/office/drawing/2010/main">
                    <a14:imgLayer r:embed="rId3">
                      <a14:imgEffect>
                        <a14:backgroundRemoval t="6083" b="89911" l="4980" r="89841">
                          <a14:foregroundMark x1="19721" y1="6231" x2="19721" y2="6231"/>
                          <a14:foregroundMark x1="4980" y1="13205" x2="4980" y2="13205"/>
                        </a14:backgroundRemoval>
                      </a14:imgEffect>
                    </a14:imgLayer>
                  </a14:imgProps>
                </a:ext>
                <a:ext uri="{28A0092B-C50C-407E-A947-70E740481C1C}">
                  <a14:useLocalDpi xmlns:a14="http://schemas.microsoft.com/office/drawing/2010/main" val="0"/>
                </a:ext>
              </a:extLst>
            </a:blip>
            <a:stretch>
              <a:fillRect/>
            </a:stretch>
          </p:blipFill>
          <p:spPr>
            <a:xfrm>
              <a:off x="6550152" y="3328099"/>
              <a:ext cx="1530096" cy="2054352"/>
            </a:xfrm>
            <a:prstGeom prst="rect">
              <a:avLst/>
            </a:prstGeom>
            <a:ln>
              <a:noFill/>
            </a:ln>
            <a:effectLst>
              <a:outerShdw blurRad="292100" dist="139700" dir="2700000" algn="tl" rotWithShape="0">
                <a:srgbClr val="333333">
                  <a:alpha val="65000"/>
                </a:srgbClr>
              </a:outerShdw>
            </a:effectLst>
          </p:spPr>
        </p:pic>
        <p:sp>
          <p:nvSpPr>
            <p:cNvPr id="17" name="TextBox 16"/>
            <p:cNvSpPr txBox="1"/>
            <p:nvPr/>
          </p:nvSpPr>
          <p:spPr>
            <a:xfrm>
              <a:off x="6911438" y="3740727"/>
              <a:ext cx="1775361" cy="971834"/>
            </a:xfrm>
            <a:prstGeom prst="rect">
              <a:avLst/>
            </a:prstGeom>
            <a:noFill/>
          </p:spPr>
          <p:txBody>
            <a:bodyPr wrap="square" rtlCol="0">
              <a:spAutoFit/>
            </a:bodyPr>
            <a:lstStyle/>
            <a:p>
              <a:r>
                <a:rPr lang="en-CA" sz="1300" b="1" dirty="0" smtClean="0">
                  <a:solidFill>
                    <a:srgbClr val="002060"/>
                  </a:solidFill>
                </a:rPr>
                <a:t>In Slide Show view, click here to see the answer  to Question 4. </a:t>
              </a:r>
              <a:endParaRPr lang="en-CA" sz="1300" b="1" dirty="0">
                <a:solidFill>
                  <a:srgbClr val="002060"/>
                </a:solidFill>
              </a:endParaRPr>
            </a:p>
          </p:txBody>
        </p:sp>
      </p:grpSp>
    </p:spTree>
    <p:extLst>
      <p:ext uri="{BB962C8B-B14F-4D97-AF65-F5344CB8AC3E}">
        <p14:creationId xmlns:p14="http://schemas.microsoft.com/office/powerpoint/2010/main" val="1673609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500"/>
                                        <p:tgtEl>
                                          <p:spTgt spid="5">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500"/>
                                        <p:tgtEl>
                                          <p:spTgt spid="5">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500"/>
                                        <p:tgtEl>
                                          <p:spTgt spid="5">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nodeType="clickEffect">
                                  <p:stCondLst>
                                    <p:cond delay="0"/>
                                  </p:stCondLst>
                                  <p:childTnLst>
                                    <p:animScale>
                                      <p:cBhvr>
                                        <p:cTn id="26" dur="2000" fill="hold"/>
                                        <p:tgtEl>
                                          <p:spTgt spid="5">
                                            <p:txEl>
                                              <p:pRg st="3" end="3"/>
                                            </p:txEl>
                                          </p:spTgt>
                                        </p:tgtEl>
                                      </p:cBhvr>
                                      <p:by x="150000" y="150000"/>
                                    </p:animScale>
                                  </p:childTnLst>
                                </p:cTn>
                              </p:par>
                              <p:par>
                                <p:cTn id="27" presetID="3" presetClass="emph" presetSubtype="2" fill="hold" grpId="2" nodeType="withEffect">
                                  <p:stCondLst>
                                    <p:cond delay="0"/>
                                  </p:stCondLst>
                                  <p:childTnLst>
                                    <p:animClr clrSpc="rgb" dir="cw">
                                      <p:cBhvr override="childStyle">
                                        <p:cTn id="28" dur="2000" fill="hold"/>
                                        <p:tgtEl>
                                          <p:spTgt spid="5">
                                            <p:txEl>
                                              <p:pRg st="3" end="3"/>
                                            </p:txEl>
                                          </p:spTgt>
                                        </p:tgtEl>
                                        <p:attrNameLst>
                                          <p:attrName>style.color</p:attrName>
                                        </p:attrNameLst>
                                      </p:cBhvr>
                                      <p:to>
                                        <a:srgbClr val="006600"/>
                                      </p:to>
                                    </p:animClr>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5">
                                            <p:txEl>
                                              <p:pRg st="0" end="0"/>
                                            </p:txEl>
                                          </p:spTgt>
                                        </p:tgtEl>
                                      </p:cBhvr>
                                    </p:animEffect>
                                    <p:set>
                                      <p:cBhvr>
                                        <p:cTn id="33" dur="1" fill="hold">
                                          <p:stCondLst>
                                            <p:cond delay="499"/>
                                          </p:stCondLst>
                                        </p:cTn>
                                        <p:tgtEl>
                                          <p:spTgt spid="5">
                                            <p:txEl>
                                              <p:pRg st="0" end="0"/>
                                            </p:txEl>
                                          </p:spTgt>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5">
                                            <p:txEl>
                                              <p:pRg st="1" end="1"/>
                                            </p:txEl>
                                          </p:spTgt>
                                        </p:tgtEl>
                                      </p:cBhvr>
                                    </p:animEffect>
                                    <p:set>
                                      <p:cBhvr>
                                        <p:cTn id="36" dur="1" fill="hold">
                                          <p:stCondLst>
                                            <p:cond delay="499"/>
                                          </p:stCondLst>
                                        </p:cTn>
                                        <p:tgtEl>
                                          <p:spTgt spid="5">
                                            <p:txEl>
                                              <p:pRg st="1" end="1"/>
                                            </p:txEl>
                                          </p:spTgt>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5">
                                            <p:txEl>
                                              <p:pRg st="2" end="2"/>
                                            </p:txEl>
                                          </p:spTgt>
                                        </p:tgtEl>
                                      </p:cBhvr>
                                    </p:animEffect>
                                    <p:set>
                                      <p:cBhvr>
                                        <p:cTn id="39" dur="1" fill="hold">
                                          <p:stCondLst>
                                            <p:cond delay="499"/>
                                          </p:stCondLst>
                                        </p:cTn>
                                        <p:tgtEl>
                                          <p:spTgt spid="5">
                                            <p:txEl>
                                              <p:pRg st="2" end="2"/>
                                            </p:txEl>
                                          </p:spTgt>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500"/>
                                        <p:tgtEl>
                                          <p:spTgt spid="5">
                                            <p:txEl>
                                              <p:pRg st="3" end="3"/>
                                            </p:txEl>
                                          </p:spTgt>
                                        </p:tgtEl>
                                      </p:cBhvr>
                                    </p:animEffect>
                                    <p:set>
                                      <p:cBhvr>
                                        <p:cTn id="42" dur="1" fill="hold">
                                          <p:stCondLst>
                                            <p:cond delay="499"/>
                                          </p:stCondLst>
                                        </p:cTn>
                                        <p:tgtEl>
                                          <p:spTgt spid="5">
                                            <p:txEl>
                                              <p:pRg st="3" end="3"/>
                                            </p:txEl>
                                          </p:spTgt>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500"/>
                                        <p:tgtEl>
                                          <p:spTgt spid="5">
                                            <p:txEl>
                                              <p:pRg st="4" end="4"/>
                                            </p:txEl>
                                          </p:spTgt>
                                        </p:tgtEl>
                                      </p:cBhvr>
                                    </p:animEffect>
                                    <p:set>
                                      <p:cBhvr>
                                        <p:cTn id="45" dur="1" fill="hold">
                                          <p:stCondLst>
                                            <p:cond delay="499"/>
                                          </p:stCondLst>
                                        </p:cTn>
                                        <p:tgtEl>
                                          <p:spTgt spid="5">
                                            <p:txEl>
                                              <p:pRg st="4" end="4"/>
                                            </p:txEl>
                                          </p:spTgt>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500"/>
                                        <p:tgtEl>
                                          <p:spTgt spid="12"/>
                                        </p:tgtEl>
                                      </p:cBhvr>
                                    </p:animEffect>
                                    <p:set>
                                      <p:cBhvr>
                                        <p:cTn id="48" dur="1" fill="hold">
                                          <p:stCondLst>
                                            <p:cond delay="499"/>
                                          </p:stCondLst>
                                        </p:cTn>
                                        <p:tgtEl>
                                          <p:spTgt spid="12"/>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5">
                                            <p:bg/>
                                          </p:spTgt>
                                        </p:tgtEl>
                                      </p:cBhvr>
                                    </p:animEffect>
                                    <p:set>
                                      <p:cBhvr>
                                        <p:cTn id="51" dur="1" fill="hold">
                                          <p:stCondLst>
                                            <p:cond delay="499"/>
                                          </p:stCondLst>
                                        </p:cTn>
                                        <p:tgtEl>
                                          <p:spTgt spid="5">
                                            <p:bg/>
                                          </p:spTgt>
                                        </p:tgtEl>
                                        <p:attrNameLst>
                                          <p:attrName>style.visibility</p:attrName>
                                        </p:attrNameLst>
                                      </p:cBhvr>
                                      <p:to>
                                        <p:strVal val="hidden"/>
                                      </p:to>
                                    </p:se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6">
                                            <p:bg/>
                                          </p:spTgt>
                                        </p:tgtEl>
                                        <p:attrNameLst>
                                          <p:attrName>style.visibility</p:attrName>
                                        </p:attrNameLst>
                                      </p:cBhvr>
                                      <p:to>
                                        <p:strVal val="visible"/>
                                      </p:to>
                                    </p:set>
                                    <p:animEffect transition="in" filter="fade">
                                      <p:cBhvr>
                                        <p:cTn id="55" dur="500"/>
                                        <p:tgtEl>
                                          <p:spTgt spid="6">
                                            <p:bg/>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500"/>
                                        <p:tgtEl>
                                          <p:spTgt spid="1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6">
                                            <p:txEl>
                                              <p:pRg st="0" end="0"/>
                                            </p:txEl>
                                          </p:spTgt>
                                        </p:tgtEl>
                                        <p:attrNameLst>
                                          <p:attrName>style.visibility</p:attrName>
                                        </p:attrNameLst>
                                      </p:cBhvr>
                                      <p:to>
                                        <p:strVal val="visible"/>
                                      </p:to>
                                    </p:set>
                                    <p:animEffect transition="in" filter="fade">
                                      <p:cBhvr>
                                        <p:cTn id="61" dur="500"/>
                                        <p:tgtEl>
                                          <p:spTgt spid="6">
                                            <p:txEl>
                                              <p:pRg st="0" end="0"/>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6">
                                            <p:txEl>
                                              <p:pRg st="1" end="1"/>
                                            </p:txEl>
                                          </p:spTgt>
                                        </p:tgtEl>
                                        <p:attrNameLst>
                                          <p:attrName>style.visibility</p:attrName>
                                        </p:attrNameLst>
                                      </p:cBhvr>
                                      <p:to>
                                        <p:strVal val="visible"/>
                                      </p:to>
                                    </p:set>
                                    <p:animEffect transition="in" filter="fade">
                                      <p:cBhvr>
                                        <p:cTn id="64" dur="500"/>
                                        <p:tgtEl>
                                          <p:spTgt spid="6">
                                            <p:txEl>
                                              <p:pRg st="1" end="1"/>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6">
                                            <p:txEl>
                                              <p:pRg st="2" end="2"/>
                                            </p:txEl>
                                          </p:spTgt>
                                        </p:tgtEl>
                                        <p:attrNameLst>
                                          <p:attrName>style.visibility</p:attrName>
                                        </p:attrNameLst>
                                      </p:cBhvr>
                                      <p:to>
                                        <p:strVal val="visible"/>
                                      </p:to>
                                    </p:set>
                                    <p:animEffect transition="in" filter="fade">
                                      <p:cBhvr>
                                        <p:cTn id="67" dur="500"/>
                                        <p:tgtEl>
                                          <p:spTgt spid="6">
                                            <p:txEl>
                                              <p:pRg st="2" end="2"/>
                                            </p:txEl>
                                          </p:spTgt>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6">
                                            <p:txEl>
                                              <p:pRg st="3" end="3"/>
                                            </p:txEl>
                                          </p:spTgt>
                                        </p:tgtEl>
                                        <p:attrNameLst>
                                          <p:attrName>style.visibility</p:attrName>
                                        </p:attrNameLst>
                                      </p:cBhvr>
                                      <p:to>
                                        <p:strVal val="visible"/>
                                      </p:to>
                                    </p:set>
                                    <p:animEffect transition="in" filter="fade">
                                      <p:cBhvr>
                                        <p:cTn id="70" dur="500"/>
                                        <p:tgtEl>
                                          <p:spTgt spid="6">
                                            <p:txEl>
                                              <p:pRg st="3" end="3"/>
                                            </p:txEl>
                                          </p:spTgt>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6">
                                            <p:txEl>
                                              <p:pRg st="4" end="4"/>
                                            </p:txEl>
                                          </p:spTgt>
                                        </p:tgtEl>
                                        <p:attrNameLst>
                                          <p:attrName>style.visibility</p:attrName>
                                        </p:attrNameLst>
                                      </p:cBhvr>
                                      <p:to>
                                        <p:strVal val="visible"/>
                                      </p:to>
                                    </p:set>
                                    <p:animEffect transition="in" filter="fade">
                                      <p:cBhvr>
                                        <p:cTn id="73" dur="500"/>
                                        <p:tgtEl>
                                          <p:spTgt spid="6">
                                            <p:txEl>
                                              <p:pRg st="4" end="4"/>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6" presetClass="emph" presetSubtype="0" fill="hold" nodeType="clickEffect">
                                  <p:stCondLst>
                                    <p:cond delay="0"/>
                                  </p:stCondLst>
                                  <p:childTnLst>
                                    <p:animScale>
                                      <p:cBhvr>
                                        <p:cTn id="77" dur="2000" fill="hold"/>
                                        <p:tgtEl>
                                          <p:spTgt spid="6">
                                            <p:txEl>
                                              <p:pRg st="4" end="4"/>
                                            </p:txEl>
                                          </p:spTgt>
                                        </p:tgtEl>
                                      </p:cBhvr>
                                      <p:by x="150000" y="150000"/>
                                    </p:animScale>
                                  </p:childTnLst>
                                </p:cTn>
                              </p:par>
                              <p:par>
                                <p:cTn id="78" presetID="3" presetClass="emph" presetSubtype="2" fill="hold" nodeType="withEffect">
                                  <p:stCondLst>
                                    <p:cond delay="0"/>
                                  </p:stCondLst>
                                  <p:childTnLst>
                                    <p:animClr clrSpc="rgb" dir="cw">
                                      <p:cBhvr override="childStyle">
                                        <p:cTn id="79" dur="2000" fill="hold"/>
                                        <p:tgtEl>
                                          <p:spTgt spid="6">
                                            <p:txEl>
                                              <p:pRg st="4" end="4"/>
                                            </p:txEl>
                                          </p:spTgt>
                                        </p:tgtEl>
                                        <p:attrNameLst>
                                          <p:attrName>style.color</p:attrName>
                                        </p:attrNameLst>
                                      </p:cBhvr>
                                      <p:to>
                                        <a:srgbClr val="0066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5" grpId="1" uiExpand="1" build="p" animBg="1"/>
      <p:bldP spid="5" grpId="2" uiExpand="1" build="allAtOnce"/>
      <p:bldP spid="6" grpId="0" uiExpand="1" build="allAtOnce"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Topics</a:t>
            </a:r>
            <a:endParaRPr lang="en-CA" dirty="0"/>
          </a:p>
        </p:txBody>
      </p:sp>
      <p:sp>
        <p:nvSpPr>
          <p:cNvPr id="3" name="Content Placeholder 2"/>
          <p:cNvSpPr>
            <a:spLocks noGrp="1"/>
          </p:cNvSpPr>
          <p:nvPr>
            <p:ph idx="1"/>
          </p:nvPr>
        </p:nvSpPr>
        <p:spPr>
          <a:xfrm>
            <a:off x="457200" y="1749972"/>
            <a:ext cx="8229600" cy="4781456"/>
          </a:xfrm>
        </p:spPr>
        <p:txBody>
          <a:bodyPr>
            <a:noAutofit/>
          </a:bodyPr>
          <a:lstStyle/>
          <a:p>
            <a:pPr>
              <a:lnSpc>
                <a:spcPts val="3000"/>
              </a:lnSpc>
              <a:spcBef>
                <a:spcPts val="600"/>
              </a:spcBef>
              <a:buSzPct val="80000"/>
              <a:buFont typeface="Wingdings" pitchFamily="2" charset="2"/>
              <a:buChar char=""/>
            </a:pPr>
            <a:r>
              <a:rPr lang="en-CA" sz="2400" dirty="0" smtClean="0">
                <a:hlinkClick r:id="rId2" action="ppaction://hlinksldjump"/>
              </a:rPr>
              <a:t>Learning Objectives</a:t>
            </a:r>
            <a:endParaRPr lang="en-CA" sz="2400" dirty="0" smtClean="0">
              <a:hlinkClick r:id="rId3" action="ppaction://hlinksldjump"/>
            </a:endParaRPr>
          </a:p>
          <a:p>
            <a:pPr>
              <a:lnSpc>
                <a:spcPts val="3000"/>
              </a:lnSpc>
              <a:spcBef>
                <a:spcPts val="600"/>
              </a:spcBef>
              <a:buSzPct val="80000"/>
              <a:buFont typeface="Wingdings" pitchFamily="2" charset="2"/>
              <a:buChar char=""/>
            </a:pPr>
            <a:r>
              <a:rPr lang="en-CA" sz="2400" dirty="0" smtClean="0">
                <a:hlinkClick r:id="rId3" action="ppaction://hlinksldjump"/>
              </a:rPr>
              <a:t>Introduction</a:t>
            </a:r>
            <a:endParaRPr lang="en-CA" sz="2400" dirty="0" smtClean="0"/>
          </a:p>
          <a:p>
            <a:pPr>
              <a:lnSpc>
                <a:spcPts val="3000"/>
              </a:lnSpc>
              <a:spcBef>
                <a:spcPts val="600"/>
              </a:spcBef>
              <a:buSzPct val="80000"/>
              <a:buFont typeface="Wingdings" pitchFamily="2" charset="2"/>
              <a:buChar char=""/>
            </a:pPr>
            <a:r>
              <a:rPr lang="en-CA" sz="2400" dirty="0">
                <a:hlinkClick r:id="rId4" action="ppaction://hlinksldjump"/>
              </a:rPr>
              <a:t>Self-Assessment for Compliance</a:t>
            </a:r>
            <a:endParaRPr lang="en-CA" sz="2400" dirty="0"/>
          </a:p>
          <a:p>
            <a:pPr>
              <a:lnSpc>
                <a:spcPts val="3000"/>
              </a:lnSpc>
              <a:spcBef>
                <a:spcPts val="600"/>
              </a:spcBef>
              <a:buSzPct val="80000"/>
              <a:buFont typeface="Wingdings" pitchFamily="2" charset="2"/>
              <a:buChar char=""/>
            </a:pPr>
            <a:r>
              <a:rPr lang="en-CA" sz="2400" dirty="0">
                <a:hlinkClick r:id="rId5" action="ppaction://hlinksldjump"/>
              </a:rPr>
              <a:t>Use of Personal Protective Equipment</a:t>
            </a:r>
            <a:endParaRPr lang="en-CA" sz="2400" dirty="0"/>
          </a:p>
          <a:p>
            <a:pPr>
              <a:lnSpc>
                <a:spcPts val="3000"/>
              </a:lnSpc>
              <a:spcBef>
                <a:spcPts val="600"/>
              </a:spcBef>
              <a:buSzPct val="80000"/>
              <a:buFont typeface="Wingdings" pitchFamily="2" charset="2"/>
              <a:buChar char=""/>
            </a:pPr>
            <a:r>
              <a:rPr lang="en-CA" sz="2400" dirty="0" smtClean="0">
                <a:hlinkClick r:id="rId6" action="ppaction://hlinksldjump"/>
              </a:rPr>
              <a:t>Essential Supplies</a:t>
            </a:r>
            <a:endParaRPr lang="en-CA" sz="2400" dirty="0" smtClean="0"/>
          </a:p>
          <a:p>
            <a:pPr>
              <a:lnSpc>
                <a:spcPts val="3000"/>
              </a:lnSpc>
              <a:spcBef>
                <a:spcPts val="600"/>
              </a:spcBef>
              <a:buSzPct val="80000"/>
              <a:buFont typeface="Wingdings" pitchFamily="2" charset="2"/>
              <a:buChar char=""/>
            </a:pPr>
            <a:r>
              <a:rPr lang="en-CA" sz="2400" dirty="0">
                <a:hlinkClick r:id="rId7" action="ppaction://hlinksldjump"/>
              </a:rPr>
              <a:t>Procedure-Specific </a:t>
            </a:r>
            <a:r>
              <a:rPr lang="en-CA" sz="2400" dirty="0" smtClean="0">
                <a:hlinkClick r:id="rId7" action="ppaction://hlinksldjump"/>
              </a:rPr>
              <a:t>Supplies</a:t>
            </a:r>
            <a:endParaRPr lang="en-CA" sz="2400" dirty="0" smtClean="0"/>
          </a:p>
          <a:p>
            <a:pPr>
              <a:lnSpc>
                <a:spcPts val="3000"/>
              </a:lnSpc>
              <a:spcBef>
                <a:spcPts val="600"/>
              </a:spcBef>
              <a:buSzPct val="80000"/>
              <a:buFont typeface="Wingdings" pitchFamily="2" charset="2"/>
              <a:buChar char=""/>
            </a:pPr>
            <a:r>
              <a:rPr lang="en-CA" sz="2400" dirty="0" smtClean="0">
                <a:hlinkClick r:id="rId8" action="ppaction://hlinksldjump"/>
              </a:rPr>
              <a:t>Preview the Lab Procedure</a:t>
            </a:r>
            <a:endParaRPr lang="en-CA" sz="2400" dirty="0"/>
          </a:p>
          <a:p>
            <a:pPr>
              <a:lnSpc>
                <a:spcPts val="3000"/>
              </a:lnSpc>
              <a:spcBef>
                <a:spcPts val="600"/>
              </a:spcBef>
              <a:buSzPct val="80000"/>
              <a:buFont typeface="Wingdings" pitchFamily="2" charset="2"/>
              <a:buChar char=""/>
            </a:pPr>
            <a:r>
              <a:rPr lang="en-CA" sz="2400" dirty="0">
                <a:hlinkClick r:id="" action="ppaction://noaction"/>
              </a:rPr>
              <a:t>Chapter Summary</a:t>
            </a:r>
            <a:endParaRPr lang="en-CA" sz="2400" dirty="0"/>
          </a:p>
        </p:txBody>
      </p:sp>
      <p:sp>
        <p:nvSpPr>
          <p:cNvPr id="8" name="Slide Number Placeholder 7"/>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grpSp>
        <p:nvGrpSpPr>
          <p:cNvPr id="12" name="Group 11"/>
          <p:cNvGrpSpPr/>
          <p:nvPr/>
        </p:nvGrpSpPr>
        <p:grpSpPr>
          <a:xfrm>
            <a:off x="6550153" y="4255851"/>
            <a:ext cx="2136647" cy="2054352"/>
            <a:chOff x="6550152" y="3328099"/>
            <a:chExt cx="2136647" cy="2054352"/>
          </a:xfrm>
        </p:grpSpPr>
        <p:pic>
          <p:nvPicPr>
            <p:cNvPr id="10" name="Picture 9"/>
            <p:cNvPicPr>
              <a:picLocks noChangeAspect="1"/>
            </p:cNvPicPr>
            <p:nvPr/>
          </p:nvPicPr>
          <p:blipFill>
            <a:blip r:embed="rId9">
              <a:extLst>
                <a:ext uri="{BEBA8EAE-BF5A-486C-A8C5-ECC9F3942E4B}">
                  <a14:imgProps xmlns:a14="http://schemas.microsoft.com/office/drawing/2010/main">
                    <a14:imgLayer r:embed="rId10">
                      <a14:imgEffect>
                        <a14:backgroundRemoval t="6083" b="89911" l="4980" r="89841">
                          <a14:foregroundMark x1="19721" y1="6231" x2="19721" y2="6231"/>
                          <a14:foregroundMark x1="4980" y1="13205" x2="4980" y2="13205"/>
                        </a14:backgroundRemoval>
                      </a14:imgEffect>
                    </a14:imgLayer>
                  </a14:imgProps>
                </a:ext>
                <a:ext uri="{28A0092B-C50C-407E-A947-70E740481C1C}">
                  <a14:useLocalDpi xmlns:a14="http://schemas.microsoft.com/office/drawing/2010/main" val="0"/>
                </a:ext>
              </a:extLst>
            </a:blip>
            <a:stretch>
              <a:fillRect/>
            </a:stretch>
          </p:blipFill>
          <p:spPr>
            <a:xfrm>
              <a:off x="6550152" y="3328099"/>
              <a:ext cx="1530096" cy="2054352"/>
            </a:xfrm>
            <a:prstGeom prst="rect">
              <a:avLst/>
            </a:prstGeom>
            <a:ln>
              <a:noFill/>
            </a:ln>
            <a:effectLst>
              <a:outerShdw blurRad="292100" dist="139700" dir="2700000" algn="tl" rotWithShape="0">
                <a:srgbClr val="333333">
                  <a:alpha val="65000"/>
                </a:srgbClr>
              </a:outerShdw>
            </a:effectLst>
          </p:spPr>
        </p:pic>
        <p:sp>
          <p:nvSpPr>
            <p:cNvPr id="11" name="TextBox 10"/>
            <p:cNvSpPr txBox="1"/>
            <p:nvPr/>
          </p:nvSpPr>
          <p:spPr>
            <a:xfrm>
              <a:off x="6911438" y="3740727"/>
              <a:ext cx="1775361" cy="1384995"/>
            </a:xfrm>
            <a:prstGeom prst="rect">
              <a:avLst/>
            </a:prstGeom>
            <a:noFill/>
          </p:spPr>
          <p:txBody>
            <a:bodyPr wrap="square" rtlCol="0">
              <a:spAutoFit/>
            </a:bodyPr>
            <a:lstStyle/>
            <a:p>
              <a:r>
                <a:rPr lang="en-CA" sz="1200" b="1" dirty="0" smtClean="0">
                  <a:solidFill>
                    <a:srgbClr val="002060"/>
                  </a:solidFill>
                </a:rPr>
                <a:t>In Slide Show view, click the desired topic  to the left to link directly to the related slide. To return to this slide at any point in the presentation, click the Topics button below. </a:t>
              </a:r>
              <a:endParaRPr lang="en-CA" sz="1200" b="1" dirty="0">
                <a:solidFill>
                  <a:srgbClr val="002060"/>
                </a:solidFill>
              </a:endParaRPr>
            </a:p>
          </p:txBody>
        </p:sp>
      </p:grpSp>
    </p:spTree>
    <p:extLst>
      <p:ext uri="{BB962C8B-B14F-4D97-AF65-F5344CB8AC3E}">
        <p14:creationId xmlns:p14="http://schemas.microsoft.com/office/powerpoint/2010/main" val="364877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smtClean="0"/>
              <a:t>Introduction</a:t>
            </a:r>
            <a:endParaRPr lang="en-CA" dirty="0"/>
          </a:p>
        </p:txBody>
      </p:sp>
      <p:sp>
        <p:nvSpPr>
          <p:cNvPr id="3" name="Content Placeholder 2"/>
          <p:cNvSpPr>
            <a:spLocks noGrp="1"/>
          </p:cNvSpPr>
          <p:nvPr>
            <p:ph idx="1"/>
          </p:nvPr>
        </p:nvSpPr>
        <p:spPr>
          <a:xfrm>
            <a:off x="457200" y="1828800"/>
            <a:ext cx="8229600" cy="4367048"/>
          </a:xfrm>
        </p:spPr>
        <p:txBody>
          <a:bodyPr>
            <a:normAutofit lnSpcReduction="10000"/>
          </a:bodyPr>
          <a:lstStyle/>
          <a:p>
            <a:r>
              <a:rPr lang="en-CA" dirty="0" smtClean="0"/>
              <a:t>Garbing</a:t>
            </a:r>
            <a:r>
              <a:rPr lang="en-CA" dirty="0"/>
              <a:t>, hand washing, and gloving are important components of aseptic </a:t>
            </a:r>
            <a:r>
              <a:rPr lang="en-CA" dirty="0" smtClean="0"/>
              <a:t>technique</a:t>
            </a:r>
            <a:endParaRPr lang="en-CA" dirty="0"/>
          </a:p>
          <a:p>
            <a:pPr lvl="1"/>
            <a:r>
              <a:rPr lang="en-CA" dirty="0" smtClean="0"/>
              <a:t>these </a:t>
            </a:r>
            <a:r>
              <a:rPr lang="en-CA" dirty="0"/>
              <a:t>procedures help avoid the introduction of </a:t>
            </a:r>
            <a:r>
              <a:rPr lang="en-CA" b="1" dirty="0">
                <a:solidFill>
                  <a:srgbClr val="990000"/>
                </a:solidFill>
              </a:rPr>
              <a:t>pathogens</a:t>
            </a:r>
            <a:r>
              <a:rPr lang="en-CA" dirty="0"/>
              <a:t>, or </a:t>
            </a:r>
            <a:r>
              <a:rPr lang="en-CA" dirty="0" smtClean="0"/>
              <a:t>disease-causing microorganisms</a:t>
            </a:r>
            <a:r>
              <a:rPr lang="en-CA" dirty="0"/>
              <a:t>, while working with sterile compounding products </a:t>
            </a:r>
            <a:r>
              <a:rPr lang="en-CA" dirty="0" smtClean="0"/>
              <a:t>and supplies</a:t>
            </a:r>
          </a:p>
          <a:p>
            <a:r>
              <a:rPr lang="en-CA" dirty="0" smtClean="0"/>
              <a:t>Maintaining </a:t>
            </a:r>
            <a:r>
              <a:rPr lang="en-CA" b="1" dirty="0">
                <a:solidFill>
                  <a:srgbClr val="990000"/>
                </a:solidFill>
              </a:rPr>
              <a:t>asepsis</a:t>
            </a:r>
            <a:r>
              <a:rPr lang="en-CA" b="1" dirty="0"/>
              <a:t> </a:t>
            </a:r>
            <a:r>
              <a:rPr lang="en-CA" dirty="0"/>
              <a:t>in product preparation is </a:t>
            </a:r>
            <a:r>
              <a:rPr lang="en-CA" dirty="0" smtClean="0"/>
              <a:t>critical for the hospitalized patients receiving these CSPs</a:t>
            </a:r>
          </a:p>
          <a:p>
            <a:r>
              <a:rPr lang="en-CA" dirty="0"/>
              <a:t>Correct garbing, hand washing, and gloving are also important safety measures </a:t>
            </a:r>
            <a:r>
              <a:rPr lang="en-CA" dirty="0" smtClean="0"/>
              <a:t>for those </a:t>
            </a:r>
            <a:r>
              <a:rPr lang="en-CA" dirty="0"/>
              <a:t>preparing the products</a:t>
            </a:r>
            <a:endParaRPr lang="en-CA" dirty="0" smtClean="0"/>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3512000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Self-Assessment for Compliance</a:t>
            </a:r>
          </a:p>
        </p:txBody>
      </p:sp>
      <p:sp>
        <p:nvSpPr>
          <p:cNvPr id="3" name="Content Placeholder 2"/>
          <p:cNvSpPr>
            <a:spLocks noGrp="1"/>
          </p:cNvSpPr>
          <p:nvPr>
            <p:ph idx="1"/>
          </p:nvPr>
        </p:nvSpPr>
        <p:spPr>
          <a:xfrm>
            <a:off x="457200" y="1828800"/>
            <a:ext cx="8229600" cy="4367048"/>
          </a:xfrm>
        </p:spPr>
        <p:txBody>
          <a:bodyPr/>
          <a:lstStyle/>
          <a:p>
            <a:r>
              <a:rPr lang="en-CA" dirty="0"/>
              <a:t>Before beginning the sterile compounding process, IV technicians must assess </a:t>
            </a:r>
            <a:r>
              <a:rPr lang="en-CA" dirty="0" smtClean="0"/>
              <a:t>their own </a:t>
            </a:r>
            <a:r>
              <a:rPr lang="en-CA" dirty="0"/>
              <a:t>physical </a:t>
            </a:r>
            <a:r>
              <a:rPr lang="en-CA" dirty="0" smtClean="0"/>
              <a:t> appearance </a:t>
            </a:r>
            <a:r>
              <a:rPr lang="en-CA" dirty="0"/>
              <a:t>for any </a:t>
            </a:r>
            <a:r>
              <a:rPr lang="en-CA" dirty="0" smtClean="0"/>
              <a:t>violations</a:t>
            </a:r>
          </a:p>
          <a:p>
            <a:pPr lvl="1"/>
            <a:r>
              <a:rPr lang="en-CA" dirty="0" smtClean="0"/>
              <a:t>do not </a:t>
            </a:r>
            <a:r>
              <a:rPr lang="en-CA" dirty="0"/>
              <a:t>wear cosmetics</a:t>
            </a:r>
            <a:r>
              <a:rPr lang="en-CA" dirty="0" smtClean="0"/>
              <a:t>, hair </a:t>
            </a:r>
            <a:r>
              <a:rPr lang="en-CA" dirty="0"/>
              <a:t>spray, perfume, </a:t>
            </a:r>
            <a:r>
              <a:rPr lang="en-CA" dirty="0" smtClean="0"/>
              <a:t>artificial </a:t>
            </a:r>
            <a:r>
              <a:rPr lang="en-CA" dirty="0"/>
              <a:t>nails, or nail </a:t>
            </a:r>
            <a:r>
              <a:rPr lang="en-CA" dirty="0" smtClean="0"/>
              <a:t>polish</a:t>
            </a:r>
          </a:p>
          <a:p>
            <a:pPr lvl="1"/>
            <a:r>
              <a:rPr lang="en-CA" dirty="0" smtClean="0"/>
              <a:t>remove </a:t>
            </a:r>
            <a:r>
              <a:rPr lang="en-CA" dirty="0"/>
              <a:t>any jewelry, </a:t>
            </a:r>
            <a:r>
              <a:rPr lang="en-CA" dirty="0" smtClean="0"/>
              <a:t>including body </a:t>
            </a:r>
            <a:r>
              <a:rPr lang="en-CA" dirty="0"/>
              <a:t>piercings not covered by a gown and </a:t>
            </a:r>
            <a:r>
              <a:rPr lang="en-CA" dirty="0" smtClean="0"/>
              <a:t>mask</a:t>
            </a:r>
          </a:p>
          <a:p>
            <a:pPr lvl="1"/>
            <a:r>
              <a:rPr lang="en-CA" dirty="0"/>
              <a:t>keep your </a:t>
            </a:r>
            <a:r>
              <a:rPr lang="en-CA" dirty="0" smtClean="0"/>
              <a:t>fingernails </a:t>
            </a:r>
            <a:r>
              <a:rPr lang="en-CA" dirty="0"/>
              <a:t>closely trimmed to make </a:t>
            </a:r>
            <a:r>
              <a:rPr lang="en-CA" dirty="0" smtClean="0"/>
              <a:t>it easier </a:t>
            </a:r>
            <a:r>
              <a:rPr lang="en-CA" dirty="0"/>
              <a:t>to eradicate the </a:t>
            </a:r>
            <a:r>
              <a:rPr lang="en-CA" b="1" dirty="0">
                <a:solidFill>
                  <a:srgbClr val="990000"/>
                </a:solidFill>
              </a:rPr>
              <a:t>bacteria</a:t>
            </a:r>
            <a:r>
              <a:rPr lang="en-CA" b="1" dirty="0"/>
              <a:t> </a:t>
            </a:r>
            <a:r>
              <a:rPr lang="en-CA" dirty="0"/>
              <a:t>under the </a:t>
            </a:r>
            <a:r>
              <a:rPr lang="en-CA" dirty="0" smtClean="0"/>
              <a:t>nails</a:t>
            </a:r>
          </a:p>
          <a:p>
            <a:pPr lvl="1"/>
            <a:r>
              <a:rPr lang="en-CA" dirty="0" smtClean="0"/>
              <a:t>no </a:t>
            </a:r>
            <a:r>
              <a:rPr lang="en-CA" dirty="0"/>
              <a:t>weeping sores, sunburn, rash, or respiratory infection</a:t>
            </a:r>
            <a:endParaRPr lang="en-CA" dirty="0" smtClean="0"/>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487008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Use of Personal Protective Equipment</a:t>
            </a:r>
          </a:p>
        </p:txBody>
      </p:sp>
      <p:sp>
        <p:nvSpPr>
          <p:cNvPr id="3" name="Content Placeholder 2"/>
          <p:cNvSpPr>
            <a:spLocks noGrp="1"/>
          </p:cNvSpPr>
          <p:nvPr>
            <p:ph idx="1"/>
          </p:nvPr>
        </p:nvSpPr>
        <p:spPr>
          <a:xfrm>
            <a:off x="457200" y="1828800"/>
            <a:ext cx="8229600" cy="4367048"/>
          </a:xfrm>
        </p:spPr>
        <p:txBody>
          <a:bodyPr/>
          <a:lstStyle/>
          <a:p>
            <a:r>
              <a:rPr lang="en-CA" dirty="0" smtClean="0"/>
              <a:t>Sterile </a:t>
            </a:r>
            <a:r>
              <a:rPr lang="en-CA" dirty="0"/>
              <a:t>compounding personnel begin the process of donning </a:t>
            </a:r>
            <a:r>
              <a:rPr lang="en-CA" b="1" dirty="0" smtClean="0">
                <a:solidFill>
                  <a:srgbClr val="990000"/>
                </a:solidFill>
              </a:rPr>
              <a:t>personal protective </a:t>
            </a:r>
            <a:r>
              <a:rPr lang="en-CA" b="1" dirty="0">
                <a:solidFill>
                  <a:srgbClr val="990000"/>
                </a:solidFill>
              </a:rPr>
              <a:t>equipment (PPE</a:t>
            </a:r>
            <a:r>
              <a:rPr lang="en-CA" b="1" dirty="0" smtClean="0">
                <a:solidFill>
                  <a:srgbClr val="990000"/>
                </a:solidFill>
              </a:rPr>
              <a:t>)</a:t>
            </a:r>
          </a:p>
          <a:p>
            <a:pPr lvl="1"/>
            <a:r>
              <a:rPr lang="en-CA" dirty="0" smtClean="0"/>
              <a:t>minimize </a:t>
            </a:r>
            <a:r>
              <a:rPr lang="en-CA" dirty="0"/>
              <a:t>the risk of contamination </a:t>
            </a:r>
            <a:r>
              <a:rPr lang="en-CA" dirty="0" smtClean="0"/>
              <a:t>of the </a:t>
            </a:r>
            <a:r>
              <a:rPr lang="en-CA" dirty="0"/>
              <a:t>sterile compounding area and the </a:t>
            </a:r>
            <a:r>
              <a:rPr lang="en-CA" dirty="0" smtClean="0"/>
              <a:t>CSPs</a:t>
            </a:r>
          </a:p>
          <a:p>
            <a:r>
              <a:rPr lang="en-CA" dirty="0" smtClean="0"/>
              <a:t>In </a:t>
            </a:r>
            <a:r>
              <a:rPr lang="en-CA" dirty="0"/>
              <a:t>addition to donning PPE, IV </a:t>
            </a:r>
            <a:r>
              <a:rPr lang="en-CA" dirty="0" smtClean="0"/>
              <a:t>technicians also </a:t>
            </a:r>
            <a:r>
              <a:rPr lang="en-CA" dirty="0"/>
              <a:t>perform an aseptic hand washing, a hand-washing procedure that </a:t>
            </a:r>
            <a:r>
              <a:rPr lang="en-CA" dirty="0" smtClean="0"/>
              <a:t>is more </a:t>
            </a:r>
            <a:r>
              <a:rPr lang="en-CA" dirty="0"/>
              <a:t>stringent than basic hand </a:t>
            </a:r>
            <a:r>
              <a:rPr lang="en-CA" dirty="0" smtClean="0"/>
              <a:t>washing</a:t>
            </a:r>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spTree>
    <p:extLst>
      <p:ext uri="{BB962C8B-B14F-4D97-AF65-F5344CB8AC3E}">
        <p14:creationId xmlns:p14="http://schemas.microsoft.com/office/powerpoint/2010/main" val="1776175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Use of Personal Protective </a:t>
            </a:r>
            <a:r>
              <a:rPr lang="en-CA" dirty="0" smtClean="0"/>
              <a:t>Equipment…/2</a:t>
            </a:r>
            <a:endParaRPr lang="en-CA" dirty="0"/>
          </a:p>
        </p:txBody>
      </p:sp>
      <p:sp>
        <p:nvSpPr>
          <p:cNvPr id="3" name="Content Placeholder 2"/>
          <p:cNvSpPr>
            <a:spLocks noGrp="1"/>
          </p:cNvSpPr>
          <p:nvPr>
            <p:ph idx="1"/>
          </p:nvPr>
        </p:nvSpPr>
        <p:spPr>
          <a:xfrm>
            <a:off x="457201" y="1828800"/>
            <a:ext cx="3657600" cy="4367048"/>
          </a:xfrm>
        </p:spPr>
        <p:txBody>
          <a:bodyPr/>
          <a:lstStyle/>
          <a:p>
            <a:pPr marL="0" indent="0">
              <a:buNone/>
            </a:pPr>
            <a:r>
              <a:rPr lang="en-CA" b="1" i="1" dirty="0"/>
              <a:t>Aseptic </a:t>
            </a:r>
            <a:r>
              <a:rPr lang="en-CA" b="1" i="1" dirty="0" smtClean="0"/>
              <a:t>Garbing</a:t>
            </a:r>
            <a:r>
              <a:rPr lang="en-CA" b="1" dirty="0" smtClean="0"/>
              <a:t> </a:t>
            </a:r>
          </a:p>
          <a:p>
            <a:r>
              <a:rPr lang="en-CA" dirty="0" smtClean="0"/>
              <a:t>IV technicians </a:t>
            </a:r>
            <a:r>
              <a:rPr lang="en-CA" dirty="0"/>
              <a:t>prepare to </a:t>
            </a:r>
            <a:r>
              <a:rPr lang="en-CA" dirty="0" smtClean="0"/>
              <a:t>work by </a:t>
            </a:r>
            <a:r>
              <a:rPr lang="en-CA" dirty="0"/>
              <a:t>donning shoe covers, a </a:t>
            </a:r>
            <a:r>
              <a:rPr lang="en-CA" dirty="0" smtClean="0"/>
              <a:t>hair cover</a:t>
            </a:r>
            <a:r>
              <a:rPr lang="en-CA" dirty="0"/>
              <a:t>, and a face </a:t>
            </a:r>
            <a:r>
              <a:rPr lang="en-CA" dirty="0" smtClean="0"/>
              <a:t>mask</a:t>
            </a:r>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2456" y="1900428"/>
            <a:ext cx="4572000" cy="30571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140292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553792"/>
            <a:ext cx="8506496" cy="1046408"/>
          </a:xfrm>
        </p:spPr>
        <p:txBody>
          <a:bodyPr/>
          <a:lstStyle/>
          <a:p>
            <a:r>
              <a:rPr lang="en-CA" dirty="0"/>
              <a:t>Use of Personal Protective </a:t>
            </a:r>
            <a:r>
              <a:rPr lang="en-CA" dirty="0" smtClean="0"/>
              <a:t>Equipment…/3</a:t>
            </a:r>
            <a:endParaRPr lang="en-CA" dirty="0"/>
          </a:p>
        </p:txBody>
      </p:sp>
      <p:sp>
        <p:nvSpPr>
          <p:cNvPr id="3" name="Content Placeholder 2"/>
          <p:cNvSpPr>
            <a:spLocks noGrp="1"/>
          </p:cNvSpPr>
          <p:nvPr>
            <p:ph idx="1"/>
          </p:nvPr>
        </p:nvSpPr>
        <p:spPr>
          <a:xfrm>
            <a:off x="457200" y="1828800"/>
            <a:ext cx="4162097" cy="4367048"/>
          </a:xfrm>
        </p:spPr>
        <p:txBody>
          <a:bodyPr/>
          <a:lstStyle/>
          <a:p>
            <a:pPr marL="0" indent="0">
              <a:buNone/>
            </a:pPr>
            <a:r>
              <a:rPr lang="en-CA" b="1" i="1" dirty="0"/>
              <a:t>Aseptic Hand Washing </a:t>
            </a:r>
            <a:endParaRPr lang="en-CA" b="1" i="1" dirty="0" smtClean="0"/>
          </a:p>
          <a:p>
            <a:r>
              <a:rPr lang="en-CA" dirty="0" smtClean="0"/>
              <a:t>IV </a:t>
            </a:r>
            <a:r>
              <a:rPr lang="en-CA" dirty="0"/>
              <a:t>technicians wash their forearms </a:t>
            </a:r>
            <a:r>
              <a:rPr lang="en-CA" dirty="0" smtClean="0"/>
              <a:t>and hands </a:t>
            </a:r>
            <a:r>
              <a:rPr lang="en-CA" dirty="0"/>
              <a:t>using an appropriate </a:t>
            </a:r>
            <a:r>
              <a:rPr lang="en-CA" b="1" dirty="0">
                <a:solidFill>
                  <a:srgbClr val="990000"/>
                </a:solidFill>
              </a:rPr>
              <a:t>antimicrobial </a:t>
            </a:r>
            <a:r>
              <a:rPr lang="en-CA" b="1" dirty="0" smtClean="0">
                <a:solidFill>
                  <a:srgbClr val="990000"/>
                </a:solidFill>
              </a:rPr>
              <a:t>agent </a:t>
            </a:r>
            <a:r>
              <a:rPr lang="en-CA" dirty="0" smtClean="0"/>
              <a:t>and </a:t>
            </a:r>
            <a:r>
              <a:rPr lang="en-CA" dirty="0"/>
              <a:t>following a specific sequence</a:t>
            </a:r>
            <a:endParaRPr lang="en-CA" dirty="0" smtClean="0"/>
          </a:p>
        </p:txBody>
      </p:sp>
      <p:sp>
        <p:nvSpPr>
          <p:cNvPr id="7" name="Slide Number Placeholder 6"/>
          <p:cNvSpPr>
            <a:spLocks noGrp="1"/>
          </p:cNvSpPr>
          <p:nvPr>
            <p:ph type="sldNum" sz="quarter" idx="4"/>
          </p:nvPr>
        </p:nvSpPr>
        <p:spPr/>
        <p:txBody>
          <a:bodyPr/>
          <a:lstStyle/>
          <a:p>
            <a:r>
              <a:rPr lang="en-CA" dirty="0" smtClean="0">
                <a:sym typeface="Symbol"/>
              </a:rPr>
              <a:t></a:t>
            </a:r>
            <a:r>
              <a:rPr lang="en-CA" dirty="0" smtClean="0"/>
              <a:t>2012 Paradigm Publishing</a:t>
            </a:r>
            <a:endParaRPr lang="en-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3131" y="1623848"/>
            <a:ext cx="3048000" cy="4572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45309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Custom 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2060"/>
      </a:hlink>
      <a:folHlink>
        <a:srgbClr val="7F7F7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3873</TotalTime>
  <Words>1803</Words>
  <Application>Microsoft Office PowerPoint</Application>
  <PresentationFormat>On-screen Show (4:3)</PresentationFormat>
  <Paragraphs>194</Paragraphs>
  <Slides>30</Slides>
  <Notes>3</Notes>
  <HiddenSlides>0</HiddenSlides>
  <MMClips>0</MMClips>
  <ScaleCrop>false</ScaleCrop>
  <HeadingPairs>
    <vt:vector size="4" baseType="variant">
      <vt:variant>
        <vt:lpstr>Theme</vt:lpstr>
      </vt:variant>
      <vt:variant>
        <vt:i4>5</vt:i4>
      </vt:variant>
      <vt:variant>
        <vt:lpstr>Slide Titles</vt:lpstr>
      </vt:variant>
      <vt:variant>
        <vt:i4>30</vt:i4>
      </vt:variant>
    </vt:vector>
  </HeadingPairs>
  <TitlesOfParts>
    <vt:vector size="35" baseType="lpstr">
      <vt:lpstr>Office Theme</vt:lpstr>
      <vt:lpstr>Custom Design</vt:lpstr>
      <vt:lpstr>1_Custom Design</vt:lpstr>
      <vt:lpstr>2_Custom Design</vt:lpstr>
      <vt:lpstr>3_Custom Design</vt:lpstr>
      <vt:lpstr>PowerPoint Presentation</vt:lpstr>
      <vt:lpstr>Chapter 6</vt:lpstr>
      <vt:lpstr>Learning Objectives</vt:lpstr>
      <vt:lpstr>Topics</vt:lpstr>
      <vt:lpstr>Introduction</vt:lpstr>
      <vt:lpstr>Self-Assessment for Compliance</vt:lpstr>
      <vt:lpstr>Use of Personal Protective Equipment</vt:lpstr>
      <vt:lpstr>Use of Personal Protective Equipment…/2</vt:lpstr>
      <vt:lpstr>Use of Personal Protective Equipment…/3</vt:lpstr>
      <vt:lpstr>Use of Personal Protective Equipment…/4</vt:lpstr>
      <vt:lpstr>Use of Personal Protective Equipment…/5</vt:lpstr>
      <vt:lpstr>Use of Personal Protective Equipment…/6</vt:lpstr>
      <vt:lpstr>Use of Personal Protective Equipment…/7</vt:lpstr>
      <vt:lpstr>Use of Personal Protective Equipment…/8</vt:lpstr>
      <vt:lpstr>Use of Personal Protective Equipment…/9</vt:lpstr>
      <vt:lpstr>Your Turn</vt:lpstr>
      <vt:lpstr>Essential Supplies</vt:lpstr>
      <vt:lpstr>Essential Supplies…/2</vt:lpstr>
      <vt:lpstr>Essential Supplies…/3</vt:lpstr>
      <vt:lpstr>Essential Supplies…/4</vt:lpstr>
      <vt:lpstr>Essential Supplies…/5</vt:lpstr>
      <vt:lpstr>Essential Supplies…/6</vt:lpstr>
      <vt:lpstr>Essential Supplies…/7</vt:lpstr>
      <vt:lpstr>Essential Supplies…/8</vt:lpstr>
      <vt:lpstr>Essential Supplies…/9</vt:lpstr>
      <vt:lpstr>Procedure-Specific Supplies</vt:lpstr>
      <vt:lpstr>Procedure-Specific Supplies…/2</vt:lpstr>
      <vt:lpstr>Procedure-Specific Supplies…/3</vt:lpstr>
      <vt:lpstr>Preview the Lab Procedure</vt:lpstr>
      <vt:lpstr>Your Turn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Stephanie Schempp</cp:lastModifiedBy>
  <cp:revision>226</cp:revision>
  <dcterms:created xsi:type="dcterms:W3CDTF">2011-08-04T20:21:36Z</dcterms:created>
  <dcterms:modified xsi:type="dcterms:W3CDTF">2011-10-31T19:12:07Z</dcterms:modified>
</cp:coreProperties>
</file>