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6" r:id="rId4"/>
    <p:sldMasterId id="2147483658" r:id="rId5"/>
  </p:sldMasterIdLst>
  <p:notesMasterIdLst>
    <p:notesMasterId r:id="rId41"/>
  </p:notesMasterIdLst>
  <p:handoutMasterIdLst>
    <p:handoutMasterId r:id="rId42"/>
  </p:handoutMasterIdLst>
  <p:sldIdLst>
    <p:sldId id="256" r:id="rId6"/>
    <p:sldId id="261" r:id="rId7"/>
    <p:sldId id="260" r:id="rId8"/>
    <p:sldId id="272" r:id="rId9"/>
    <p:sldId id="262" r:id="rId10"/>
    <p:sldId id="302" r:id="rId11"/>
    <p:sldId id="303" r:id="rId12"/>
    <p:sldId id="311" r:id="rId13"/>
    <p:sldId id="304" r:id="rId14"/>
    <p:sldId id="305" r:id="rId15"/>
    <p:sldId id="298" r:id="rId16"/>
    <p:sldId id="306" r:id="rId17"/>
    <p:sldId id="307" r:id="rId18"/>
    <p:sldId id="312" r:id="rId19"/>
    <p:sldId id="299" r:id="rId20"/>
    <p:sldId id="313" r:id="rId21"/>
    <p:sldId id="300" r:id="rId22"/>
    <p:sldId id="314" r:id="rId23"/>
    <p:sldId id="284" r:id="rId24"/>
    <p:sldId id="315" r:id="rId25"/>
    <p:sldId id="319" r:id="rId26"/>
    <p:sldId id="316" r:id="rId27"/>
    <p:sldId id="320" r:id="rId28"/>
    <p:sldId id="321" r:id="rId29"/>
    <p:sldId id="323" r:id="rId30"/>
    <p:sldId id="322" r:id="rId31"/>
    <p:sldId id="324" r:id="rId32"/>
    <p:sldId id="325" r:id="rId33"/>
    <p:sldId id="317" r:id="rId34"/>
    <p:sldId id="318" r:id="rId35"/>
    <p:sldId id="326" r:id="rId36"/>
    <p:sldId id="327" r:id="rId37"/>
    <p:sldId id="328" r:id="rId38"/>
    <p:sldId id="301"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0432" autoAdjust="0"/>
  </p:normalViewPr>
  <p:slideViewPr>
    <p:cSldViewPr snapToGrid="0" snapToObjects="1">
      <p:cViewPr>
        <p:scale>
          <a:sx n="100" d="100"/>
          <a:sy n="100" d="100"/>
        </p:scale>
        <p:origin x="-210" y="186"/>
      </p:cViewPr>
      <p:guideLst>
        <p:guide orient="horz" pos="2160"/>
        <p:guide pos="2880"/>
      </p:guideLst>
    </p:cSldViewPr>
  </p:slideViewPr>
  <p:notesTextViewPr>
    <p:cViewPr>
      <p:scale>
        <a:sx n="100" d="100"/>
        <a:sy n="100" d="100"/>
      </p:scale>
      <p:origin x="0" y="0"/>
    </p:cViewPr>
  </p:notesTextViewPr>
  <p:sorterViewPr>
    <p:cViewPr>
      <p:scale>
        <a:sx n="65" d="100"/>
        <a:sy n="65" d="100"/>
      </p:scale>
      <p:origin x="0" y="0"/>
    </p:cViewPr>
  </p:sorterViewPr>
  <p:notesViewPr>
    <p:cSldViewPr snapToGrid="0" snapToObjects="1">
      <p:cViewPr varScale="1">
        <p:scale>
          <a:sx n="65" d="100"/>
          <a:sy n="65" d="100"/>
        </p:scale>
        <p:origin x="-84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287" y="14288"/>
            <a:ext cx="3100383" cy="457200"/>
          </a:xfrm>
          <a:prstGeom prst="rect">
            <a:avLst/>
          </a:prstGeom>
        </p:spPr>
        <p:txBody>
          <a:bodyPr vert="horz" lIns="91440" tIns="45720" rIns="91440" bIns="45720" rtlCol="0"/>
          <a:lstStyle>
            <a:lvl1pPr algn="l">
              <a:defRPr sz="1200"/>
            </a:lvl1pPr>
          </a:lstStyle>
          <a:p>
            <a:r>
              <a:rPr lang="en-CA" b="1" dirty="0" smtClean="0"/>
              <a:t>Sterile Compounding and Aseptic Technique</a:t>
            </a:r>
            <a:endParaRPr lang="en-CA" b="1" dirty="0"/>
          </a:p>
        </p:txBody>
      </p:sp>
      <p:sp>
        <p:nvSpPr>
          <p:cNvPr id="4" name="Footer Placeholder 3"/>
          <p:cNvSpPr>
            <a:spLocks noGrp="1"/>
          </p:cNvSpPr>
          <p:nvPr>
            <p:ph type="ftr" sz="quarter" idx="2"/>
          </p:nvPr>
        </p:nvSpPr>
        <p:spPr>
          <a:xfrm>
            <a:off x="-1" y="8670925"/>
            <a:ext cx="4071935" cy="457200"/>
          </a:xfrm>
          <a:prstGeom prst="rect">
            <a:avLst/>
          </a:prstGeom>
        </p:spPr>
        <p:txBody>
          <a:bodyPr vert="horz" lIns="91440" tIns="45720" rIns="91440" bIns="45720" rtlCol="0" anchor="b"/>
          <a:lstStyle>
            <a:lvl1pPr algn="l">
              <a:defRPr sz="1200"/>
            </a:lvl1pPr>
          </a:lstStyle>
          <a:p>
            <a:r>
              <a:rPr lang="en-CA" b="1" dirty="0" smtClean="0">
                <a:cs typeface="Times New Roman" pitchFamily="18" charset="0"/>
              </a:rPr>
              <a:t>Chapter 7: Cleaning the Horizontal Laminar Airflow Hood</a:t>
            </a:r>
            <a:endParaRPr lang="en-CA" b="1" dirty="0">
              <a:cs typeface="Times New Roman" pitchFamily="18" charset="0"/>
            </a:endParaRPr>
          </a:p>
        </p:txBody>
      </p:sp>
      <p:sp>
        <p:nvSpPr>
          <p:cNvPr id="5" name="Slide Number Placeholder 4"/>
          <p:cNvSpPr>
            <a:spLocks noGrp="1"/>
          </p:cNvSpPr>
          <p:nvPr>
            <p:ph type="sldNum" sz="quarter" idx="3"/>
          </p:nvPr>
        </p:nvSpPr>
        <p:spPr>
          <a:xfrm>
            <a:off x="6300787" y="8670925"/>
            <a:ext cx="527050" cy="457200"/>
          </a:xfrm>
          <a:prstGeom prst="rect">
            <a:avLst/>
          </a:prstGeom>
        </p:spPr>
        <p:txBody>
          <a:bodyPr vert="horz" lIns="91440" tIns="45720" rIns="91440" bIns="45720" rtlCol="0" anchor="b"/>
          <a:lstStyle>
            <a:lvl1pPr algn="r">
              <a:defRPr sz="1200"/>
            </a:lvl1pPr>
          </a:lstStyle>
          <a:p>
            <a:fld id="{AC283C27-E6B2-43FD-8E1F-1C2D07194E98}" type="slidenum">
              <a:rPr lang="en-CA" b="1" smtClean="0"/>
              <a:t>‹#›</a:t>
            </a:fld>
            <a:endParaRPr lang="en-CA" b="1" dirty="0"/>
          </a:p>
        </p:txBody>
      </p:sp>
      <p:pic>
        <p:nvPicPr>
          <p:cNvPr id="6" name="Picture 7" descr="M-Wd2010Opener.jpg                                             00004F9AFIREBALL                       00000000:"/>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371512" y="14453"/>
            <a:ext cx="1489780" cy="425651"/>
          </a:xfrm>
          <a:prstGeom prst="rect">
            <a:avLst/>
          </a:prstGeom>
          <a:noFill/>
        </p:spPr>
      </p:pic>
    </p:spTree>
    <p:extLst>
      <p:ext uri="{BB962C8B-B14F-4D97-AF65-F5344CB8AC3E}">
        <p14:creationId xmlns:p14="http://schemas.microsoft.com/office/powerpoint/2010/main" val="214754993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215A1-EC70-4750-B74C-5F1A430C5253}" type="datetimeFigureOut">
              <a:rPr lang="en-CA" smtClean="0"/>
              <a:t>31/10/2011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BB58A-7669-4A78-B6A1-CE04558D6026}" type="slidenum">
              <a:rPr lang="en-CA" smtClean="0"/>
              <a:t>‹#›</a:t>
            </a:fld>
            <a:endParaRPr lang="en-CA" dirty="0"/>
          </a:p>
        </p:txBody>
      </p:sp>
    </p:spTree>
    <p:extLst>
      <p:ext uri="{BB962C8B-B14F-4D97-AF65-F5344CB8AC3E}">
        <p14:creationId xmlns:p14="http://schemas.microsoft.com/office/powerpoint/2010/main" val="29541961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7BB58A-7669-4A78-B6A1-CE04558D6026}" type="slidenum">
              <a:rPr lang="en-CA" smtClean="0"/>
              <a:t>19</a:t>
            </a:fld>
            <a:endParaRPr lang="en-CA" dirty="0"/>
          </a:p>
        </p:txBody>
      </p:sp>
    </p:spTree>
    <p:extLst>
      <p:ext uri="{BB962C8B-B14F-4D97-AF65-F5344CB8AC3E}">
        <p14:creationId xmlns:p14="http://schemas.microsoft.com/office/powerpoint/2010/main" val="324567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6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05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marL="342900" indent="-342900">
              <a:buFont typeface="Wingdings" pitchFamily="2" charset="2"/>
              <a:buChar char="ü"/>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ackgroundRemoval t="5700" b="91800" l="7314" r="89733">
                        <a14:foregroundMark x1="17159" y1="5700" x2="17159" y2="5700"/>
                        <a14:foregroundMark x1="7314" y1="8800" x2="7314" y2="8800"/>
                        <a14:foregroundMark x1="55977" y1="91800" x2="55977" y2="91800"/>
                      </a14:backgroundRemoval>
                    </a14:imgEffect>
                  </a14:imgLayer>
                </a14:imgProps>
              </a:ext>
              <a:ext uri="{28A0092B-C50C-407E-A947-70E740481C1C}">
                <a14:useLocalDpi xmlns:a14="http://schemas.microsoft.com/office/drawing/2010/main" val="0"/>
              </a:ext>
            </a:extLst>
          </a:blip>
          <a:stretch>
            <a:fillRect/>
          </a:stretch>
        </p:blipFill>
        <p:spPr>
          <a:xfrm>
            <a:off x="8060436" y="0"/>
            <a:ext cx="1083564" cy="1524000"/>
          </a:xfrm>
          <a:prstGeom prst="rect">
            <a:avLst/>
          </a:prstGeom>
        </p:spPr>
      </p:pic>
    </p:spTree>
    <p:extLst>
      <p:ext uri="{BB962C8B-B14F-4D97-AF65-F5344CB8AC3E}">
        <p14:creationId xmlns:p14="http://schemas.microsoft.com/office/powerpoint/2010/main" val="100972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1pPr marL="342900" indent="-342900">
              <a:buFont typeface="Wingdings" pitchFamily="2" charset="2"/>
              <a:buChar char="ü"/>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28385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ackgroundRemoval t="2100" b="98468" l="5225" r="95507">
                        <a14:foregroundMark x1="28422" y1="2100" x2="28422" y2="2100"/>
                        <a14:foregroundMark x1="5225" y1="8513" x2="5225" y2="8513"/>
                        <a14:foregroundMark x1="95611" y1="6300" x2="95611" y2="6300"/>
                        <a14:foregroundMark x1="50366" y1="95630" x2="50366" y2="95630"/>
                        <a14:foregroundMark x1="51620" y1="98468" x2="51620" y2="98468"/>
                      </a14:backgroundRemoval>
                    </a14:imgEffect>
                  </a14:imgLayer>
                </a14:imgProps>
              </a:ext>
              <a:ext uri="{28A0092B-C50C-407E-A947-70E740481C1C}">
                <a14:useLocalDpi xmlns:a14="http://schemas.microsoft.com/office/drawing/2010/main" val="0"/>
              </a:ext>
            </a:extLst>
          </a:blip>
          <a:stretch>
            <a:fillRect/>
          </a:stretch>
        </p:blipFill>
        <p:spPr>
          <a:xfrm flipH="1">
            <a:off x="8229599" y="51977"/>
            <a:ext cx="793797" cy="1461516"/>
          </a:xfrm>
          <a:prstGeom prst="rect">
            <a:avLst/>
          </a:prstGeom>
        </p:spPr>
      </p:pic>
    </p:spTree>
    <p:extLst>
      <p:ext uri="{BB962C8B-B14F-4D97-AF65-F5344CB8AC3E}">
        <p14:creationId xmlns:p14="http://schemas.microsoft.com/office/powerpoint/2010/main" val="28385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lvl1pPr>
              <a:buClr>
                <a:schemeClr val="accent6">
                  <a:lumMod val="50000"/>
                </a:schemeClr>
              </a:buClr>
              <a:defRPr>
                <a:solidFill>
                  <a:srgbClr val="002060"/>
                </a:solidFill>
              </a:defRPr>
            </a:lvl1pPr>
            <a:lvl2pPr>
              <a:buClr>
                <a:schemeClr val="accent6">
                  <a:lumMod val="50000"/>
                </a:schemeClr>
              </a:buClr>
              <a:defRPr>
                <a:solidFill>
                  <a:srgbClr val="00206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sp>
        <p:nvSpPr>
          <p:cNvPr id="9" name="Slide Number Placeholder 5"/>
          <p:cNvSpPr txBox="1">
            <a:spLocks/>
          </p:cNvSpPr>
          <p:nvPr userDrawn="1"/>
        </p:nvSpPr>
        <p:spPr>
          <a:xfrm>
            <a:off x="3897100" y="636522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C0BED8-2C5C-431E-9F58-E0033A8705C3}" type="slidenum">
              <a:rPr lang="en-CA" sz="1200" smtClean="0">
                <a:solidFill>
                  <a:srgbClr val="002060"/>
                </a:solidFill>
              </a:rPr>
              <a:pPr algn="ctr"/>
              <a:t>‹#›</a:t>
            </a:fld>
            <a:endParaRPr lang="en-CA" dirty="0">
              <a:solidFill>
                <a:srgbClr val="002060"/>
              </a:solidFill>
            </a:endParaRPr>
          </a:p>
        </p:txBody>
      </p:sp>
      <p:sp>
        <p:nvSpPr>
          <p:cNvPr id="4" name="Title 3"/>
          <p:cNvSpPr>
            <a:spLocks noGrp="1"/>
          </p:cNvSpPr>
          <p:nvPr>
            <p:ph type="title"/>
          </p:nvPr>
        </p:nvSpPr>
        <p:spPr/>
        <p:txBody>
          <a:bodyPr/>
          <a:lstStyle>
            <a:lvl1pPr>
              <a:lnSpc>
                <a:spcPts val="3600"/>
              </a:lnSpc>
              <a:defRPr>
                <a:solidFill>
                  <a:schemeClr val="accent6">
                    <a:lumMod val="50000"/>
                  </a:schemeClr>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28385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slide" Target="../slides/slide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slide" Target="../slides/slide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slide" Target="../slides/slid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TAT open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076461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TAT bar o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80304" y="553792"/>
            <a:ext cx="8506496" cy="104640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8"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grpSp>
        <p:nvGrpSpPr>
          <p:cNvPr id="19" name="Group 18"/>
          <p:cNvGrpSpPr/>
          <p:nvPr/>
        </p:nvGrpSpPr>
        <p:grpSpPr>
          <a:xfrm>
            <a:off x="6847707" y="6422531"/>
            <a:ext cx="1839093" cy="250512"/>
            <a:chOff x="712092" y="6407866"/>
            <a:chExt cx="1839093" cy="250512"/>
          </a:xfrm>
        </p:grpSpPr>
        <p:sp>
          <p:nvSpPr>
            <p:cNvPr id="20" name="Action Button: Custom 19">
              <a:hlinkClick r:id="rId4" action="ppaction://hlinksldjump" highlightClick="1"/>
            </p:cNvPr>
            <p:cNvSpPr/>
            <p:nvPr userDrawn="1"/>
          </p:nvSpPr>
          <p:spPr>
            <a:xfrm>
              <a:off x="1261241" y="6407866"/>
              <a:ext cx="760744" cy="250512"/>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0" dirty="0" smtClean="0">
                  <a:solidFill>
                    <a:srgbClr val="002060"/>
                  </a:solidFill>
                </a:rPr>
                <a:t>Topics</a:t>
              </a:r>
              <a:endParaRPr lang="en-CA" sz="1400" b="0" dirty="0">
                <a:solidFill>
                  <a:srgbClr val="002060"/>
                </a:solidFill>
              </a:endParaRPr>
            </a:p>
          </p:txBody>
        </p:sp>
        <p:sp>
          <p:nvSpPr>
            <p:cNvPr id="21" name="Action Button: Back or Previous 20">
              <a:hlinkClick r:id="" action="ppaction://hlinkshowjump?jump=previousslide" highlightClick="1"/>
            </p:cNvPr>
            <p:cNvSpPr/>
            <p:nvPr userDrawn="1"/>
          </p:nvSpPr>
          <p:spPr>
            <a:xfrm>
              <a:off x="712092" y="6407866"/>
              <a:ext cx="528034" cy="250512"/>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Action Button: Forward or Next 21">
              <a:hlinkClick r:id="" action="ppaction://hlinkshowjump?jump=nextslide" highlightClick="1"/>
            </p:cNvPr>
            <p:cNvSpPr/>
            <p:nvPr userDrawn="1"/>
          </p:nvSpPr>
          <p:spPr>
            <a:xfrm>
              <a:off x="2021985" y="6407866"/>
              <a:ext cx="529200" cy="250512"/>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Slide Number Placeholder 5"/>
          <p:cNvSpPr txBox="1">
            <a:spLocks/>
          </p:cNvSpPr>
          <p:nvPr/>
        </p:nvSpPr>
        <p:spPr>
          <a:xfrm>
            <a:off x="3897100" y="636522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C0BED8-2C5C-431E-9F58-E0033A8705C3}" type="slidenum">
              <a:rPr lang="en-CA" sz="1200" smtClean="0">
                <a:solidFill>
                  <a:srgbClr val="002060"/>
                </a:solidFill>
              </a:rPr>
              <a:pPr algn="ctr"/>
              <a:t>‹#›</a:t>
            </a:fld>
            <a:endParaRPr lang="en-CA" dirty="0">
              <a:solidFill>
                <a:srgbClr val="002060"/>
              </a:solidFill>
            </a:endParaRPr>
          </a:p>
        </p:txBody>
      </p:sp>
    </p:spTree>
    <p:extLst>
      <p:ext uri="{BB962C8B-B14F-4D97-AF65-F5344CB8AC3E}">
        <p14:creationId xmlns:p14="http://schemas.microsoft.com/office/powerpoint/2010/main" val="800079502"/>
      </p:ext>
    </p:extLst>
  </p:cSld>
  <p:clrMap bg1="lt1" tx1="dk1" bg2="lt2" tx2="dk2" accent1="accent1" accent2="accent2" accent3="accent3" accent4="accent4" accent5="accent5" accent6="accent6" hlink="hlink" folHlink="folHlink"/>
  <p:sldLayoutIdLst>
    <p:sldLayoutId id="214748365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6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tx2"/>
        </a:buClr>
        <a:buFont typeface="Wingdings"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TAT bar 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80304" y="553792"/>
            <a:ext cx="8506496" cy="104640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grpSp>
        <p:nvGrpSpPr>
          <p:cNvPr id="13" name="Group 12"/>
          <p:cNvGrpSpPr/>
          <p:nvPr/>
        </p:nvGrpSpPr>
        <p:grpSpPr>
          <a:xfrm>
            <a:off x="6847707" y="6422531"/>
            <a:ext cx="1839093" cy="250512"/>
            <a:chOff x="712092" y="6407866"/>
            <a:chExt cx="1839093" cy="250512"/>
          </a:xfrm>
        </p:grpSpPr>
        <p:sp>
          <p:nvSpPr>
            <p:cNvPr id="14" name="Action Button: Custom 13">
              <a:hlinkClick r:id="rId4" action="ppaction://hlinksldjump" highlightClick="1"/>
            </p:cNvPr>
            <p:cNvSpPr/>
            <p:nvPr userDrawn="1"/>
          </p:nvSpPr>
          <p:spPr>
            <a:xfrm>
              <a:off x="1261241" y="6407866"/>
              <a:ext cx="760744" cy="250512"/>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0" dirty="0" smtClean="0">
                  <a:solidFill>
                    <a:srgbClr val="002060"/>
                  </a:solidFill>
                </a:rPr>
                <a:t>Topics</a:t>
              </a:r>
              <a:endParaRPr lang="en-CA" sz="1400" b="0" dirty="0">
                <a:solidFill>
                  <a:srgbClr val="002060"/>
                </a:solidFill>
              </a:endParaRPr>
            </a:p>
          </p:txBody>
        </p:sp>
        <p:sp>
          <p:nvSpPr>
            <p:cNvPr id="15" name="Action Button: Back or Previous 14">
              <a:hlinkClick r:id="" action="ppaction://hlinkshowjump?jump=previousslide" highlightClick="1"/>
            </p:cNvPr>
            <p:cNvSpPr/>
            <p:nvPr userDrawn="1"/>
          </p:nvSpPr>
          <p:spPr>
            <a:xfrm>
              <a:off x="712092" y="6407866"/>
              <a:ext cx="528034" cy="250512"/>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Action Button: Forward or Next 15">
              <a:hlinkClick r:id="" action="ppaction://hlinkshowjump?jump=nextslide" highlightClick="1"/>
            </p:cNvPr>
            <p:cNvSpPr/>
            <p:nvPr userDrawn="1"/>
          </p:nvSpPr>
          <p:spPr>
            <a:xfrm>
              <a:off x="2021985" y="6407866"/>
              <a:ext cx="529200" cy="250512"/>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Slide Number Placeholder 5"/>
          <p:cNvSpPr txBox="1">
            <a:spLocks/>
          </p:cNvSpPr>
          <p:nvPr/>
        </p:nvSpPr>
        <p:spPr>
          <a:xfrm>
            <a:off x="3897100" y="636522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C0BED8-2C5C-431E-9F58-E0033A8705C3}" type="slidenum">
              <a:rPr lang="en-CA" sz="1200" smtClean="0">
                <a:solidFill>
                  <a:srgbClr val="002060"/>
                </a:solidFill>
              </a:rPr>
              <a:pPr algn="ctr"/>
              <a:t>‹#›</a:t>
            </a:fld>
            <a:endParaRPr lang="en-CA" dirty="0">
              <a:solidFill>
                <a:srgbClr val="002060"/>
              </a:solidFill>
            </a:endParaRPr>
          </a:p>
        </p:txBody>
      </p: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backgroundRemoval t="2100" b="98468" l="5225" r="95507">
                        <a14:foregroundMark x1="28422" y1="2100" x2="28422" y2="2100"/>
                        <a14:foregroundMark x1="5225" y1="8513" x2="5225" y2="8513"/>
                        <a14:foregroundMark x1="95611" y1="6300" x2="95611" y2="6300"/>
                        <a14:foregroundMark x1="50366" y1="95630" x2="50366" y2="95630"/>
                        <a14:foregroundMark x1="51620" y1="98468" x2="51620" y2="98468"/>
                      </a14:backgroundRemoval>
                    </a14:imgEffect>
                  </a14:imgLayer>
                </a14:imgProps>
              </a:ext>
              <a:ext uri="{28A0092B-C50C-407E-A947-70E740481C1C}">
                <a14:useLocalDpi xmlns:a14="http://schemas.microsoft.com/office/drawing/2010/main" val="0"/>
              </a:ext>
            </a:extLst>
          </a:blip>
          <a:stretch>
            <a:fillRect/>
          </a:stretch>
        </p:blipFill>
        <p:spPr>
          <a:xfrm flipH="1">
            <a:off x="8229599" y="51977"/>
            <a:ext cx="793797" cy="1461516"/>
          </a:xfrm>
          <a:prstGeom prst="rect">
            <a:avLst/>
          </a:prstGeom>
        </p:spPr>
      </p:pic>
    </p:spTree>
    <p:extLst>
      <p:ext uri="{BB962C8B-B14F-4D97-AF65-F5344CB8AC3E}">
        <p14:creationId xmlns:p14="http://schemas.microsoft.com/office/powerpoint/2010/main" val="2987256083"/>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6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tx2"/>
        </a:buClr>
        <a:buFont typeface="Wingdings"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TAT bar 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80304" y="553792"/>
            <a:ext cx="8506496" cy="104640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grpSp>
        <p:nvGrpSpPr>
          <p:cNvPr id="13" name="Group 12"/>
          <p:cNvGrpSpPr/>
          <p:nvPr/>
        </p:nvGrpSpPr>
        <p:grpSpPr>
          <a:xfrm>
            <a:off x="6847707" y="6422531"/>
            <a:ext cx="1839093" cy="250512"/>
            <a:chOff x="712092" y="6407866"/>
            <a:chExt cx="1839093" cy="250512"/>
          </a:xfrm>
        </p:grpSpPr>
        <p:sp>
          <p:nvSpPr>
            <p:cNvPr id="14" name="Action Button: Custom 13">
              <a:hlinkClick r:id="rId4" action="ppaction://hlinksldjump" highlightClick="1"/>
            </p:cNvPr>
            <p:cNvSpPr/>
            <p:nvPr userDrawn="1"/>
          </p:nvSpPr>
          <p:spPr>
            <a:xfrm>
              <a:off x="1261241" y="6407866"/>
              <a:ext cx="760744" cy="250512"/>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0" dirty="0" smtClean="0">
                  <a:solidFill>
                    <a:srgbClr val="002060"/>
                  </a:solidFill>
                </a:rPr>
                <a:t>Topics</a:t>
              </a:r>
              <a:endParaRPr lang="en-CA" sz="1400" b="0" dirty="0">
                <a:solidFill>
                  <a:srgbClr val="002060"/>
                </a:solidFill>
              </a:endParaRPr>
            </a:p>
          </p:txBody>
        </p:sp>
        <p:sp>
          <p:nvSpPr>
            <p:cNvPr id="15" name="Action Button: Back or Previous 14">
              <a:hlinkClick r:id="" action="ppaction://hlinkshowjump?jump=previousslide" highlightClick="1"/>
            </p:cNvPr>
            <p:cNvSpPr/>
            <p:nvPr userDrawn="1"/>
          </p:nvSpPr>
          <p:spPr>
            <a:xfrm>
              <a:off x="712092" y="6407866"/>
              <a:ext cx="528034" cy="250512"/>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Action Button: Forward or Next 15">
              <a:hlinkClick r:id="" action="ppaction://hlinkshowjump?jump=nextslide" highlightClick="1"/>
            </p:cNvPr>
            <p:cNvSpPr/>
            <p:nvPr userDrawn="1"/>
          </p:nvSpPr>
          <p:spPr>
            <a:xfrm>
              <a:off x="2021985" y="6407866"/>
              <a:ext cx="529200" cy="250512"/>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Slide Number Placeholder 5"/>
          <p:cNvSpPr txBox="1">
            <a:spLocks/>
          </p:cNvSpPr>
          <p:nvPr/>
        </p:nvSpPr>
        <p:spPr>
          <a:xfrm>
            <a:off x="3897100" y="636522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C0BED8-2C5C-431E-9F58-E0033A8705C3}" type="slidenum">
              <a:rPr lang="en-CA" sz="1200" smtClean="0">
                <a:solidFill>
                  <a:srgbClr val="002060"/>
                </a:solidFill>
              </a:rPr>
              <a:pPr algn="ctr"/>
              <a:t>‹#›</a:t>
            </a:fld>
            <a:endParaRPr lang="en-CA" dirty="0">
              <a:solidFill>
                <a:srgbClr val="002060"/>
              </a:solidFill>
            </a:endParaRPr>
          </a:p>
        </p:txBody>
      </p:sp>
    </p:spTree>
    <p:extLst>
      <p:ext uri="{BB962C8B-B14F-4D97-AF65-F5344CB8AC3E}">
        <p14:creationId xmlns:p14="http://schemas.microsoft.com/office/powerpoint/2010/main" val="2987256083"/>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6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tx2"/>
        </a:buClr>
        <a:buFont typeface="Wingdings"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STAT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80304" y="553792"/>
            <a:ext cx="8506496" cy="104640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457200" y="6343798"/>
            <a:ext cx="2133600" cy="365125"/>
          </a:xfrm>
          <a:prstGeom prst="rect">
            <a:avLst/>
          </a:prstGeom>
        </p:spPr>
        <p:txBody>
          <a:bodyPr vert="horz" lIns="91440" tIns="45720" rIns="91440" bIns="45720" rtlCol="0" anchor="ctr"/>
          <a:lstStyle>
            <a:lvl1pPr algn="r">
              <a:defRPr sz="1200">
                <a:solidFill>
                  <a:srgbClr val="002060"/>
                </a:solidFill>
                <a:latin typeface="Times New Roman" pitchFamily="18" charset="0"/>
                <a:cs typeface="Times New Roman" pitchFamily="18" charset="0"/>
              </a:defRPr>
            </a:lvl1pPr>
          </a:lstStyle>
          <a:p>
            <a:r>
              <a:rPr lang="en-CA" dirty="0" smtClean="0">
                <a:sym typeface="Symbol"/>
              </a:rPr>
              <a:t></a:t>
            </a:r>
            <a:r>
              <a:rPr lang="en-CA" dirty="0" smtClean="0"/>
              <a:t>2012 Paradigm Publishing</a:t>
            </a:r>
            <a:endParaRPr lang="en-CA" dirty="0"/>
          </a:p>
        </p:txBody>
      </p:sp>
      <p:grpSp>
        <p:nvGrpSpPr>
          <p:cNvPr id="4" name="Group 3"/>
          <p:cNvGrpSpPr/>
          <p:nvPr/>
        </p:nvGrpSpPr>
        <p:grpSpPr>
          <a:xfrm>
            <a:off x="6847707" y="6422531"/>
            <a:ext cx="1839093" cy="250512"/>
            <a:chOff x="712092" y="6407866"/>
            <a:chExt cx="1839093" cy="250512"/>
          </a:xfrm>
        </p:grpSpPr>
        <p:sp>
          <p:nvSpPr>
            <p:cNvPr id="8" name="Action Button: Custom 7">
              <a:hlinkClick r:id="rId4" action="ppaction://hlinksldjump" highlightClick="1"/>
            </p:cNvPr>
            <p:cNvSpPr/>
            <p:nvPr userDrawn="1"/>
          </p:nvSpPr>
          <p:spPr>
            <a:xfrm>
              <a:off x="1261241" y="6407866"/>
              <a:ext cx="760744" cy="250512"/>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0" dirty="0" smtClean="0">
                  <a:solidFill>
                    <a:srgbClr val="002060"/>
                  </a:solidFill>
                </a:rPr>
                <a:t>Topics</a:t>
              </a:r>
              <a:endParaRPr lang="en-CA" sz="1400" b="0" dirty="0">
                <a:solidFill>
                  <a:srgbClr val="002060"/>
                </a:solidFill>
              </a:endParaRPr>
            </a:p>
          </p:txBody>
        </p:sp>
        <p:sp>
          <p:nvSpPr>
            <p:cNvPr id="9" name="Action Button: Back or Previous 8">
              <a:hlinkClick r:id="" action="ppaction://hlinkshowjump?jump=previousslide" highlightClick="1"/>
            </p:cNvPr>
            <p:cNvSpPr/>
            <p:nvPr userDrawn="1"/>
          </p:nvSpPr>
          <p:spPr>
            <a:xfrm>
              <a:off x="712092" y="6407866"/>
              <a:ext cx="528034" cy="250512"/>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Action Button: Forward or Next 9">
              <a:hlinkClick r:id="" action="ppaction://hlinkshowjump?jump=nextslide" highlightClick="1"/>
            </p:cNvPr>
            <p:cNvSpPr/>
            <p:nvPr userDrawn="1"/>
          </p:nvSpPr>
          <p:spPr>
            <a:xfrm>
              <a:off x="2021985" y="6407866"/>
              <a:ext cx="529200" cy="250512"/>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1905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Slide Number Placeholder 5"/>
          <p:cNvSpPr txBox="1">
            <a:spLocks/>
          </p:cNvSpPr>
          <p:nvPr/>
        </p:nvSpPr>
        <p:spPr>
          <a:xfrm>
            <a:off x="3897100" y="636522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7C0BED8-2C5C-431E-9F58-E0033A8705C3}" type="slidenum">
              <a:rPr lang="en-CA" sz="1200" smtClean="0">
                <a:solidFill>
                  <a:srgbClr val="002060"/>
                </a:solidFill>
              </a:rPr>
              <a:pPr algn="ctr"/>
              <a:t>‹#›</a:t>
            </a:fld>
            <a:endParaRPr lang="en-CA" dirty="0">
              <a:solidFill>
                <a:srgbClr val="002060"/>
              </a:solidFill>
            </a:endParaRPr>
          </a:p>
        </p:txBody>
      </p:sp>
    </p:spTree>
    <p:extLst>
      <p:ext uri="{BB962C8B-B14F-4D97-AF65-F5344CB8AC3E}">
        <p14:creationId xmlns:p14="http://schemas.microsoft.com/office/powerpoint/2010/main" val="2987256083"/>
      </p:ext>
    </p:extLst>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600" b="1" kern="1200">
          <a:solidFill>
            <a:srgbClr val="002060"/>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tx2"/>
        </a:buClr>
        <a:buFont typeface="Wingdings"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13" Type="http://schemas.microsoft.com/office/2007/relationships/hdphoto" Target="../media/hdphoto3.wdp"/><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29.xml"/><Relationship Id="rId5" Type="http://schemas.openxmlformats.org/officeDocument/2006/relationships/slide" Target="slide8.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Components of the Horizontal Laminar Airflow Hood</a:t>
            </a:r>
          </a:p>
        </p:txBody>
      </p:sp>
      <p:sp>
        <p:nvSpPr>
          <p:cNvPr id="3" name="Content Placeholder 2"/>
          <p:cNvSpPr>
            <a:spLocks noGrp="1"/>
          </p:cNvSpPr>
          <p:nvPr>
            <p:ph idx="1"/>
          </p:nvPr>
        </p:nvSpPr>
        <p:spPr>
          <a:xfrm>
            <a:off x="457200" y="1828800"/>
            <a:ext cx="8229600" cy="4367048"/>
          </a:xfrm>
        </p:spPr>
        <p:txBody>
          <a:bodyPr/>
          <a:lstStyle/>
          <a:p>
            <a:r>
              <a:rPr lang="en-CA" dirty="0"/>
              <a:t>The horizontal laminar airflow hood, sometimes referred to as the </a:t>
            </a:r>
            <a:r>
              <a:rPr lang="en-CA" b="1" dirty="0">
                <a:solidFill>
                  <a:srgbClr val="990000"/>
                </a:solidFill>
              </a:rPr>
              <a:t>cabinet</a:t>
            </a:r>
            <a:r>
              <a:rPr lang="en-CA" b="1" dirty="0"/>
              <a:t> </a:t>
            </a:r>
            <a:r>
              <a:rPr lang="en-CA" dirty="0"/>
              <a:t>or workbench</a:t>
            </a:r>
            <a:r>
              <a:rPr lang="en-CA" dirty="0" smtClean="0"/>
              <a:t>, is </a:t>
            </a:r>
            <a:r>
              <a:rPr lang="en-CA" dirty="0"/>
              <a:t>a surgical steel framework with an interior illuminated by overhead </a:t>
            </a:r>
            <a:r>
              <a:rPr lang="en-CA" dirty="0" smtClean="0"/>
              <a:t>lights</a:t>
            </a:r>
            <a:endParaRPr lang="en-CA" dirty="0"/>
          </a:p>
          <a:p>
            <a:pPr lvl="1"/>
            <a:r>
              <a:rPr lang="en-CA" dirty="0" smtClean="0"/>
              <a:t>the </a:t>
            </a:r>
            <a:r>
              <a:rPr lang="en-CA" dirty="0"/>
              <a:t>components of the hood work in tandem to maintain a controlled air </a:t>
            </a:r>
            <a:r>
              <a:rPr lang="en-CA" dirty="0" smtClean="0"/>
              <a:t>environment through </a:t>
            </a:r>
            <a:r>
              <a:rPr lang="en-CA" dirty="0"/>
              <a:t>continuous air </a:t>
            </a:r>
            <a:r>
              <a:rPr lang="en-CA" dirty="0" smtClean="0"/>
              <a:t>filtration</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50963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Components of the Horizontal Laminar Airflow </a:t>
            </a:r>
            <a:r>
              <a:rPr lang="en-CA" dirty="0" smtClean="0"/>
              <a:t>Hood…/2</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b="1" dirty="0">
                <a:solidFill>
                  <a:srgbClr val="990000"/>
                </a:solidFill>
              </a:rPr>
              <a:t>work surface </a:t>
            </a:r>
            <a:r>
              <a:rPr lang="en-CA" dirty="0"/>
              <a:t>is the stainless-steel surface upon which all </a:t>
            </a:r>
            <a:r>
              <a:rPr lang="en-CA" dirty="0" smtClean="0"/>
              <a:t>sterile compounding </a:t>
            </a:r>
            <a:r>
              <a:rPr lang="en-CA" dirty="0"/>
              <a:t>procedures take </a:t>
            </a:r>
            <a:r>
              <a:rPr lang="en-CA" dirty="0" smtClean="0"/>
              <a:t>place</a:t>
            </a:r>
          </a:p>
          <a:p>
            <a:pPr lvl="1"/>
            <a:r>
              <a:rPr lang="en-CA" dirty="0" smtClean="0"/>
              <a:t>supply </a:t>
            </a:r>
            <a:r>
              <a:rPr lang="en-CA" dirty="0"/>
              <a:t>items are placed on the work </a:t>
            </a:r>
            <a:r>
              <a:rPr lang="en-CA" dirty="0" smtClean="0"/>
              <a:t>surface within </a:t>
            </a:r>
            <a:r>
              <a:rPr lang="en-CA" dirty="0"/>
              <a:t>the direct compounding area (DCA), thus allowing HEPA-filtered air to </a:t>
            </a:r>
            <a:r>
              <a:rPr lang="en-CA" dirty="0" smtClean="0"/>
              <a:t>bathe the </a:t>
            </a:r>
            <a:r>
              <a:rPr lang="en-CA" dirty="0"/>
              <a:t>critical sites of the supply items used to make the </a:t>
            </a:r>
            <a:r>
              <a:rPr lang="en-CA" dirty="0" smtClean="0"/>
              <a:t>CSP</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122889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Components of the Horizontal Laminar Airflow </a:t>
            </a:r>
            <a:r>
              <a:rPr lang="en-CA" dirty="0" smtClean="0"/>
              <a:t>Hood…/3</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b="1" dirty="0">
                <a:solidFill>
                  <a:srgbClr val="990000"/>
                </a:solidFill>
              </a:rPr>
              <a:t>blower</a:t>
            </a:r>
            <a:r>
              <a:rPr lang="en-CA" dirty="0"/>
              <a:t>, or fan, is sealed within the rear of the cabinet and is not </a:t>
            </a:r>
            <a:r>
              <a:rPr lang="en-CA" dirty="0" smtClean="0"/>
              <a:t>readily visible</a:t>
            </a:r>
          </a:p>
          <a:p>
            <a:pPr lvl="1"/>
            <a:r>
              <a:rPr lang="en-CA" dirty="0"/>
              <a:t>t</a:t>
            </a:r>
            <a:r>
              <a:rPr lang="en-CA" dirty="0" smtClean="0"/>
              <a:t>he </a:t>
            </a:r>
            <a:r>
              <a:rPr lang="en-CA" dirty="0"/>
              <a:t>blower draws the room air through the prefilter and then pushes </a:t>
            </a:r>
            <a:r>
              <a:rPr lang="en-CA" dirty="0" smtClean="0"/>
              <a:t>it through </a:t>
            </a:r>
            <a:r>
              <a:rPr lang="en-CA" dirty="0"/>
              <a:t>the HEPA filter and across the work surface of the </a:t>
            </a:r>
            <a:r>
              <a:rPr lang="en-CA" dirty="0" smtClean="0"/>
              <a:t>hood</a:t>
            </a:r>
          </a:p>
          <a:p>
            <a:pPr lvl="1"/>
            <a:r>
              <a:rPr lang="en-CA" dirty="0"/>
              <a:t>t</a:t>
            </a:r>
            <a:r>
              <a:rPr lang="en-CA" dirty="0" smtClean="0"/>
              <a:t>his </a:t>
            </a:r>
            <a:r>
              <a:rPr lang="en-CA" dirty="0"/>
              <a:t>air </a:t>
            </a:r>
            <a:r>
              <a:rPr lang="en-CA" dirty="0" smtClean="0"/>
              <a:t>movement operates </a:t>
            </a:r>
            <a:r>
              <a:rPr lang="en-CA" dirty="0"/>
              <a:t>at a specific and constant velocity, which creates the Class 5 ISO </a:t>
            </a:r>
            <a:r>
              <a:rPr lang="en-CA" dirty="0" smtClean="0"/>
              <a:t>environment</a:t>
            </a:r>
            <a:endParaRPr lang="en-CA" dirty="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57484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Components of the Horizontal Laminar Airflow </a:t>
            </a:r>
            <a:r>
              <a:rPr lang="en-CA" dirty="0" smtClean="0"/>
              <a:t>Hood…/4</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b="1" dirty="0">
                <a:solidFill>
                  <a:srgbClr val="990000"/>
                </a:solidFill>
              </a:rPr>
              <a:t>prefilter</a:t>
            </a:r>
            <a:r>
              <a:rPr lang="en-CA" dirty="0"/>
              <a:t>, located in the front or top of the hood, prevents </a:t>
            </a:r>
            <a:r>
              <a:rPr lang="en-CA" dirty="0" smtClean="0"/>
              <a:t>large particles </a:t>
            </a:r>
            <a:r>
              <a:rPr lang="en-CA" dirty="0"/>
              <a:t>of dust, hair, and other debris from entering the </a:t>
            </a:r>
            <a:r>
              <a:rPr lang="en-CA" dirty="0" smtClean="0"/>
              <a:t>hood</a:t>
            </a:r>
          </a:p>
          <a:p>
            <a:pPr lvl="1"/>
            <a:r>
              <a:rPr lang="en-CA" dirty="0"/>
              <a:t>l</a:t>
            </a:r>
            <a:r>
              <a:rPr lang="en-CA" dirty="0" smtClean="0"/>
              <a:t>ike </a:t>
            </a:r>
            <a:r>
              <a:rPr lang="en-CA" dirty="0"/>
              <a:t>other </a:t>
            </a:r>
            <a:r>
              <a:rPr lang="en-CA" dirty="0" smtClean="0"/>
              <a:t>industrial filters</a:t>
            </a:r>
            <a:r>
              <a:rPr lang="en-CA" dirty="0"/>
              <a:t>, the prefilter must be replaced on a regular </a:t>
            </a:r>
            <a:r>
              <a:rPr lang="en-CA" dirty="0" smtClean="0"/>
              <a:t>basis</a:t>
            </a:r>
          </a:p>
          <a:p>
            <a:pPr lvl="1"/>
            <a:r>
              <a:rPr lang="en-CA" dirty="0" smtClean="0"/>
              <a:t>according </a:t>
            </a:r>
            <a:r>
              <a:rPr lang="en-CA" dirty="0"/>
              <a:t>to USP </a:t>
            </a:r>
            <a:r>
              <a:rPr lang="en-CA" dirty="0" smtClean="0"/>
              <a:t>Chapter &lt;</a:t>
            </a:r>
            <a:r>
              <a:rPr lang="en-CA" dirty="0"/>
              <a:t>797&gt; guidelines, replacement should occur every 30 days, and these filter </a:t>
            </a:r>
            <a:r>
              <a:rPr lang="en-CA" dirty="0" smtClean="0"/>
              <a:t>changes must </a:t>
            </a:r>
            <a:r>
              <a:rPr lang="en-CA" dirty="0"/>
              <a:t>be </a:t>
            </a:r>
            <a:r>
              <a:rPr lang="en-CA" dirty="0" smtClean="0"/>
              <a:t>documented</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7480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Components of the Horizontal Laminar Airflow </a:t>
            </a:r>
            <a:r>
              <a:rPr lang="en-CA" dirty="0" smtClean="0"/>
              <a:t>Hood…/5</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b="1" dirty="0">
                <a:solidFill>
                  <a:srgbClr val="990000"/>
                </a:solidFill>
              </a:rPr>
              <a:t>HEPA filter</a:t>
            </a:r>
            <a:r>
              <a:rPr lang="en-CA" dirty="0"/>
              <a:t>, located at the back of the hood, behind a </a:t>
            </a:r>
            <a:r>
              <a:rPr lang="en-CA" dirty="0" smtClean="0"/>
              <a:t>protective grill</a:t>
            </a:r>
            <a:r>
              <a:rPr lang="en-CA" dirty="0"/>
              <a:t>, traps most microbial contaminants, viruses, </a:t>
            </a:r>
            <a:r>
              <a:rPr lang="en-CA" b="1" dirty="0">
                <a:solidFill>
                  <a:srgbClr val="990000"/>
                </a:solidFill>
              </a:rPr>
              <a:t>fungi</a:t>
            </a:r>
            <a:r>
              <a:rPr lang="en-CA" dirty="0"/>
              <a:t>, bacteria, and other pollutants</a:t>
            </a:r>
            <a:r>
              <a:rPr lang="en-CA" dirty="0" smtClean="0"/>
              <a:t>, many </a:t>
            </a:r>
            <a:r>
              <a:rPr lang="en-CA" dirty="0"/>
              <a:t>of which are invisible to the naked </a:t>
            </a:r>
            <a:r>
              <a:rPr lang="en-CA" dirty="0" smtClean="0"/>
              <a:t>eye</a:t>
            </a:r>
          </a:p>
          <a:p>
            <a:pPr lvl="1"/>
            <a:r>
              <a:rPr lang="en-CA" dirty="0" smtClean="0"/>
              <a:t>the </a:t>
            </a:r>
            <a:r>
              <a:rPr lang="en-CA" dirty="0"/>
              <a:t>HEPA filter is a permanent </a:t>
            </a:r>
            <a:r>
              <a:rPr lang="en-CA" dirty="0" smtClean="0"/>
              <a:t>filter</a:t>
            </a:r>
          </a:p>
          <a:p>
            <a:pPr lvl="1"/>
            <a:r>
              <a:rPr lang="en-CA" dirty="0" smtClean="0"/>
              <a:t>it must </a:t>
            </a:r>
            <a:r>
              <a:rPr lang="en-CA" dirty="0"/>
              <a:t>be recertified by an independent hood/HEPA filter certification company every </a:t>
            </a:r>
            <a:r>
              <a:rPr lang="en-CA" dirty="0" smtClean="0"/>
              <a:t>six months </a:t>
            </a:r>
            <a:r>
              <a:rPr lang="en-CA" dirty="0"/>
              <a:t>or every time the hood is </a:t>
            </a:r>
            <a:r>
              <a:rPr lang="en-CA" dirty="0" smtClean="0"/>
              <a:t>moved</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178642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Operation of the Horizontal Hood</a:t>
            </a:r>
          </a:p>
        </p:txBody>
      </p:sp>
      <p:sp>
        <p:nvSpPr>
          <p:cNvPr id="3" name="Content Placeholder 2"/>
          <p:cNvSpPr>
            <a:spLocks noGrp="1"/>
          </p:cNvSpPr>
          <p:nvPr>
            <p:ph idx="1"/>
          </p:nvPr>
        </p:nvSpPr>
        <p:spPr>
          <a:xfrm>
            <a:off x="457200" y="1600200"/>
            <a:ext cx="8229600" cy="4595648"/>
          </a:xfrm>
        </p:spPr>
        <p:txBody>
          <a:bodyPr/>
          <a:lstStyle/>
          <a:p>
            <a:r>
              <a:rPr lang="en-CA" dirty="0"/>
              <a:t>In a horizontal laminar airflow hood, room air is pulled through the prefilter </a:t>
            </a:r>
            <a:r>
              <a:rPr lang="en-CA" dirty="0" smtClean="0"/>
              <a:t>and drawn </a:t>
            </a:r>
            <a:r>
              <a:rPr lang="en-CA" dirty="0"/>
              <a:t>to the back of the </a:t>
            </a:r>
            <a:r>
              <a:rPr lang="en-CA" dirty="0" smtClean="0"/>
              <a:t>hood</a:t>
            </a:r>
          </a:p>
          <a:p>
            <a:r>
              <a:rPr lang="en-CA" dirty="0" smtClean="0"/>
              <a:t>A </a:t>
            </a:r>
            <a:r>
              <a:rPr lang="en-CA" dirty="0"/>
              <a:t>blower then pushes the prefiltered air through </a:t>
            </a:r>
            <a:r>
              <a:rPr lang="en-CA" dirty="0" smtClean="0"/>
              <a:t>the HEPA </a:t>
            </a:r>
            <a:r>
              <a:rPr lang="en-CA" dirty="0"/>
              <a:t>filter, which prevents 99.97% of all airborne particles of 0.5 micron or </a:t>
            </a:r>
            <a:r>
              <a:rPr lang="en-CA" dirty="0" smtClean="0"/>
              <a:t>larger from </a:t>
            </a:r>
            <a:r>
              <a:rPr lang="en-CA" dirty="0"/>
              <a:t>entering the DCA of the </a:t>
            </a:r>
            <a:r>
              <a:rPr lang="en-CA" dirty="0" smtClean="0"/>
              <a:t>hood</a:t>
            </a:r>
          </a:p>
          <a:p>
            <a:r>
              <a:rPr lang="en-CA" dirty="0" smtClean="0"/>
              <a:t>The </a:t>
            </a:r>
            <a:r>
              <a:rPr lang="en-CA" dirty="0"/>
              <a:t>HEPA-filtered </a:t>
            </a:r>
            <a:r>
              <a:rPr lang="en-CA" dirty="0" smtClean="0"/>
              <a:t>air </a:t>
            </a:r>
            <a:r>
              <a:rPr lang="en-CA" dirty="0"/>
              <a:t>is then blown horizontally across the work surface toward the </a:t>
            </a:r>
            <a:r>
              <a:rPr lang="en-CA" dirty="0" smtClean="0"/>
              <a:t>worker</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156859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Operation of the Horizontal </a:t>
            </a:r>
            <a:r>
              <a:rPr lang="en-CA" dirty="0" smtClean="0"/>
              <a:t>Hood…/2</a:t>
            </a:r>
            <a:endParaRPr lang="en-CA" dirty="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79" y="1671828"/>
            <a:ext cx="8151985" cy="4460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223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USP Chapter &lt;797&gt; Guidelines for </a:t>
            </a:r>
            <a:r>
              <a:rPr lang="en-CA" dirty="0" smtClean="0"/>
              <a:t>Cleaning the </a:t>
            </a:r>
            <a:r>
              <a:rPr lang="en-CA" dirty="0"/>
              <a:t>Horizontal Hood</a:t>
            </a:r>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dirty="0"/>
              <a:t>protocol states:</a:t>
            </a:r>
          </a:p>
          <a:p>
            <a:pPr lvl="1"/>
            <a:r>
              <a:rPr lang="en-CA" dirty="0" smtClean="0"/>
              <a:t>the </a:t>
            </a:r>
            <a:r>
              <a:rPr lang="en-CA" dirty="0"/>
              <a:t>minimum timetable for hood cleaning (at the beginning of every shift</a:t>
            </a:r>
            <a:r>
              <a:rPr lang="en-CA" dirty="0" smtClean="0"/>
              <a:t>, before </a:t>
            </a:r>
            <a:r>
              <a:rPr lang="en-CA" dirty="0"/>
              <a:t>every </a:t>
            </a:r>
            <a:r>
              <a:rPr lang="en-CA" b="1" dirty="0">
                <a:solidFill>
                  <a:srgbClr val="990000"/>
                </a:solidFill>
              </a:rPr>
              <a:t>batch compounding </a:t>
            </a:r>
            <a:r>
              <a:rPr lang="en-CA" dirty="0"/>
              <a:t>session, and every 30 minutes during </a:t>
            </a:r>
            <a:r>
              <a:rPr lang="en-CA" dirty="0" smtClean="0"/>
              <a:t>continuous sterile </a:t>
            </a:r>
            <a:r>
              <a:rPr lang="en-CA" dirty="0"/>
              <a:t>compounding)</a:t>
            </a:r>
          </a:p>
          <a:p>
            <a:pPr lvl="1"/>
            <a:r>
              <a:rPr lang="en-CA" dirty="0" smtClean="0"/>
              <a:t>any </a:t>
            </a:r>
            <a:r>
              <a:rPr lang="en-CA" dirty="0"/>
              <a:t>circumstances that dictate repeated cleaning of the hood (after any spills</a:t>
            </a:r>
            <a:r>
              <a:rPr lang="en-CA" dirty="0" smtClean="0"/>
              <a:t>, when </a:t>
            </a:r>
            <a:r>
              <a:rPr lang="en-CA" dirty="0"/>
              <a:t>surface contamination is known or suspected</a:t>
            </a:r>
            <a:r>
              <a:rPr lang="en-CA" dirty="0" smtClean="0"/>
              <a:t>)</a:t>
            </a:r>
            <a:endParaRPr lang="en-CA" dirty="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230136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USP Chapter &lt;797&gt; Guidelines for </a:t>
            </a:r>
            <a:r>
              <a:rPr lang="en-CA" dirty="0" smtClean="0"/>
              <a:t>Cleaning the </a:t>
            </a:r>
            <a:r>
              <a:rPr lang="en-CA" dirty="0"/>
              <a:t>Horizontal </a:t>
            </a:r>
            <a:r>
              <a:rPr lang="en-CA" dirty="0" smtClean="0"/>
              <a:t>Hood…/2</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dirty="0"/>
              <a:t>protocol </a:t>
            </a:r>
            <a:r>
              <a:rPr lang="en-CA" dirty="0" smtClean="0"/>
              <a:t>states…continued:</a:t>
            </a:r>
            <a:endParaRPr lang="en-CA" dirty="0"/>
          </a:p>
          <a:p>
            <a:pPr lvl="1"/>
            <a:r>
              <a:rPr lang="en-CA" dirty="0" smtClean="0"/>
              <a:t>the </a:t>
            </a:r>
            <a:r>
              <a:rPr lang="en-CA" dirty="0"/>
              <a:t>aseptic garbing, hand-washing, and gloving procedures that must be </a:t>
            </a:r>
            <a:r>
              <a:rPr lang="en-CA" dirty="0" smtClean="0"/>
              <a:t>performed by </a:t>
            </a:r>
            <a:r>
              <a:rPr lang="en-CA" dirty="0"/>
              <a:t>the worker prior to the hood cleaning</a:t>
            </a:r>
          </a:p>
          <a:p>
            <a:pPr lvl="1"/>
            <a:r>
              <a:rPr lang="en-CA" dirty="0" smtClean="0"/>
              <a:t>the </a:t>
            </a:r>
            <a:r>
              <a:rPr lang="en-CA" dirty="0"/>
              <a:t>supplies that must be used for the hood-cleaning procedure, including </a:t>
            </a:r>
            <a:r>
              <a:rPr lang="en-CA" dirty="0" smtClean="0"/>
              <a:t>lint-free, aseptic </a:t>
            </a:r>
            <a:r>
              <a:rPr lang="en-CA" dirty="0"/>
              <a:t>hood-cleaning wipes; sterile water; and sterile 70% IPA</a:t>
            </a:r>
          </a:p>
          <a:p>
            <a:pPr lvl="1"/>
            <a:r>
              <a:rPr lang="en-CA" dirty="0" smtClean="0"/>
              <a:t>the </a:t>
            </a:r>
            <a:r>
              <a:rPr lang="en-CA" dirty="0"/>
              <a:t>specific order of the hood-cleaning procedure</a:t>
            </a:r>
          </a:p>
          <a:p>
            <a:pPr lvl="1"/>
            <a:r>
              <a:rPr lang="en-CA" dirty="0" smtClean="0"/>
              <a:t>the </a:t>
            </a:r>
            <a:r>
              <a:rPr lang="en-CA" dirty="0"/>
              <a:t>required documentation of the hood-cleaning process</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88584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lumMod val="85000"/>
                  </a:schemeClr>
                </a:solidFill>
              </a:rPr>
              <a:t>Your Turn</a:t>
            </a:r>
            <a:endParaRPr lang="en-CA" dirty="0">
              <a:solidFill>
                <a:schemeClr val="bg1">
                  <a:lumMod val="85000"/>
                </a:schemeClr>
              </a:solidFill>
            </a:endParaRPr>
          </a:p>
        </p:txBody>
      </p:sp>
      <p:sp>
        <p:nvSpPr>
          <p:cNvPr id="8" name="Slide Number Placeholder 7"/>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
        <p:nvSpPr>
          <p:cNvPr id="5" name="Content Placeholder 6"/>
          <p:cNvSpPr txBox="1">
            <a:spLocks/>
          </p:cNvSpPr>
          <p:nvPr/>
        </p:nvSpPr>
        <p:spPr>
          <a:xfrm>
            <a:off x="263045" y="1615965"/>
            <a:ext cx="8723300" cy="2278205"/>
          </a:xfrm>
          <a:prstGeom prst="rect">
            <a:avLst/>
          </a:prstGeom>
          <a:gradFill flip="none" rotWithShape="1">
            <a:gsLst>
              <a:gs pos="0">
                <a:schemeClr val="accent2">
                  <a:lumMod val="75000"/>
                  <a:tint val="66000"/>
                  <a:satMod val="160000"/>
                </a:schemeClr>
              </a:gs>
              <a:gs pos="16000">
                <a:schemeClr val="accent2">
                  <a:lumMod val="75000"/>
                </a:schemeClr>
              </a:gs>
              <a:gs pos="100000">
                <a:schemeClr val="accent2">
                  <a:lumMod val="75000"/>
                  <a:tint val="23500"/>
                  <a:satMod val="160000"/>
                </a:schemeClr>
              </a:gs>
            </a:gsLst>
            <a:lin ang="13500000" scaled="1"/>
            <a:tileRect/>
          </a:gra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Bef>
                <a:spcPts val="300"/>
              </a:spcBef>
              <a:buFont typeface="+mj-lt"/>
              <a:buAutoNum type="arabicParenR"/>
            </a:pPr>
            <a:r>
              <a:rPr lang="en-CA" sz="2200" dirty="0" smtClean="0"/>
              <a:t>This is located </a:t>
            </a:r>
            <a:r>
              <a:rPr lang="en-CA" sz="2200" dirty="0"/>
              <a:t>at the back of the hood, behind a protective grill, </a:t>
            </a:r>
            <a:r>
              <a:rPr lang="en-CA" sz="2200" dirty="0" smtClean="0"/>
              <a:t>and traps </a:t>
            </a:r>
            <a:r>
              <a:rPr lang="en-CA" sz="2200" dirty="0"/>
              <a:t>most microbial </a:t>
            </a:r>
            <a:r>
              <a:rPr lang="en-CA" sz="2200" dirty="0" smtClean="0"/>
              <a:t>contaminants</a:t>
            </a:r>
            <a:r>
              <a:rPr lang="en-CA" sz="2200" dirty="0"/>
              <a:t>.</a:t>
            </a:r>
            <a:endParaRPr lang="en-CA" sz="2200" dirty="0" smtClean="0">
              <a:latin typeface="Calibri" pitchFamily="34" charset="0"/>
              <a:cs typeface="Calibri" pitchFamily="34" charset="0"/>
            </a:endParaRPr>
          </a:p>
          <a:p>
            <a:pPr marL="919163" lvl="1" indent="-461963">
              <a:spcBef>
                <a:spcPts val="300"/>
              </a:spcBef>
              <a:buFont typeface="+mj-lt"/>
              <a:buAutoNum type="alphaLcPeriod"/>
            </a:pPr>
            <a:r>
              <a:rPr lang="en-CA" sz="2200" dirty="0" smtClean="0"/>
              <a:t>prefilter</a:t>
            </a:r>
            <a:endParaRPr lang="en-CA" sz="2200" dirty="0" smtClean="0">
              <a:latin typeface="Calibri" pitchFamily="34" charset="0"/>
              <a:cs typeface="Calibri" pitchFamily="34" charset="0"/>
            </a:endParaRPr>
          </a:p>
          <a:p>
            <a:pPr marL="919163" lvl="1" indent="-461963">
              <a:spcBef>
                <a:spcPts val="300"/>
              </a:spcBef>
              <a:buFont typeface="+mj-lt"/>
              <a:buAutoNum type="alphaLcPeriod"/>
            </a:pPr>
            <a:r>
              <a:rPr lang="en-CA" sz="2200" dirty="0" smtClean="0">
                <a:latin typeface="Calibri" pitchFamily="34" charset="0"/>
                <a:cs typeface="Calibri" pitchFamily="34" charset="0"/>
              </a:rPr>
              <a:t>blower</a:t>
            </a:r>
            <a:endParaRPr lang="en-CA" sz="2200" dirty="0">
              <a:latin typeface="Calibri" pitchFamily="34" charset="0"/>
              <a:cs typeface="Calibri" pitchFamily="34" charset="0"/>
            </a:endParaRPr>
          </a:p>
          <a:p>
            <a:pPr marL="919163" lvl="1" indent="-461963">
              <a:spcBef>
                <a:spcPts val="300"/>
              </a:spcBef>
              <a:buFont typeface="+mj-lt"/>
              <a:buAutoNum type="alphaLcPeriod"/>
            </a:pPr>
            <a:r>
              <a:rPr lang="en-CA" sz="2200" dirty="0" smtClean="0"/>
              <a:t>HEPA filter</a:t>
            </a:r>
            <a:endParaRPr lang="en-CA" sz="2200" dirty="0">
              <a:latin typeface="Calibri" pitchFamily="34" charset="0"/>
              <a:cs typeface="Calibri" pitchFamily="34" charset="0"/>
            </a:endParaRPr>
          </a:p>
          <a:p>
            <a:pPr marL="919163" lvl="1" indent="-461963">
              <a:spcBef>
                <a:spcPts val="300"/>
              </a:spcBef>
              <a:buFont typeface="+mj-lt"/>
              <a:buAutoNum type="alphaLcPeriod"/>
            </a:pPr>
            <a:r>
              <a:rPr lang="en-CA" sz="2200" dirty="0" smtClean="0">
                <a:latin typeface="Calibri" pitchFamily="34" charset="0"/>
                <a:cs typeface="Calibri" pitchFamily="34" charset="0"/>
              </a:rPr>
              <a:t>work surface</a:t>
            </a:r>
            <a:endParaRPr lang="en-CA" sz="2200" dirty="0">
              <a:latin typeface="Calibri" pitchFamily="34" charset="0"/>
              <a:cs typeface="Calibri" pitchFamily="34" charset="0"/>
            </a:endParaRPr>
          </a:p>
          <a:p>
            <a:pPr>
              <a:spcBef>
                <a:spcPts val="300"/>
              </a:spcBef>
              <a:buFont typeface="+mj-lt"/>
              <a:buAutoNum type="arabicParenR" startAt="3"/>
            </a:pPr>
            <a:endParaRPr lang="en-CA" sz="2200" dirty="0" smtClean="0">
              <a:latin typeface="Calibri" pitchFamily="34" charset="0"/>
              <a:cs typeface="Calibri" pitchFamily="34" charset="0"/>
            </a:endParaRPr>
          </a:p>
          <a:p>
            <a:pPr>
              <a:spcBef>
                <a:spcPts val="300"/>
              </a:spcBef>
              <a:buFont typeface="+mj-lt"/>
              <a:buAutoNum type="arabicParenR" startAt="3"/>
            </a:pPr>
            <a:endParaRPr lang="en-CA" sz="2200" dirty="0">
              <a:latin typeface="Calibri" pitchFamily="34" charset="0"/>
              <a:cs typeface="Calibri" pitchFamily="34" charset="0"/>
            </a:endParaRPr>
          </a:p>
        </p:txBody>
      </p:sp>
      <p:sp>
        <p:nvSpPr>
          <p:cNvPr id="6" name="Content Placeholder 5"/>
          <p:cNvSpPr txBox="1">
            <a:spLocks/>
          </p:cNvSpPr>
          <p:nvPr/>
        </p:nvSpPr>
        <p:spPr>
          <a:xfrm>
            <a:off x="263045" y="3917442"/>
            <a:ext cx="8726608" cy="2278205"/>
          </a:xfrm>
          <a:prstGeom prst="rect">
            <a:avLst/>
          </a:prstGeom>
          <a:gradFill flip="none" rotWithShape="1">
            <a:gsLst>
              <a:gs pos="0">
                <a:schemeClr val="accent2">
                  <a:lumMod val="75000"/>
                  <a:tint val="66000"/>
                  <a:satMod val="160000"/>
                </a:schemeClr>
              </a:gs>
              <a:gs pos="16000">
                <a:schemeClr val="accent2">
                  <a:lumMod val="75000"/>
                </a:schemeClr>
              </a:gs>
              <a:gs pos="100000">
                <a:schemeClr val="accent2">
                  <a:lumMod val="75000"/>
                  <a:tint val="23500"/>
                  <a:satMod val="160000"/>
                </a:schemeClr>
              </a:gs>
            </a:gsLst>
            <a:lin ang="13500000" scaled="1"/>
            <a:tileRect/>
          </a:gra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300"/>
              </a:spcBef>
              <a:buClrTx/>
              <a:buSzPct val="100000"/>
              <a:buFont typeface="+mj-lt"/>
              <a:buAutoNum type="arabicParenR" startAt="2"/>
            </a:pPr>
            <a:r>
              <a:rPr lang="en-CA" sz="2200" dirty="0" smtClean="0"/>
              <a:t>What is the </a:t>
            </a:r>
            <a:r>
              <a:rPr lang="en-CA" sz="2200" dirty="0"/>
              <a:t>minimum timetable for hood </a:t>
            </a:r>
            <a:r>
              <a:rPr lang="en-CA" sz="2200" dirty="0" smtClean="0"/>
              <a:t>cleaning during </a:t>
            </a:r>
            <a:r>
              <a:rPr lang="en-CA" sz="2200" dirty="0"/>
              <a:t>continuous sterile </a:t>
            </a:r>
            <a:r>
              <a:rPr lang="en-CA" sz="2200" dirty="0" smtClean="0"/>
              <a:t>compounding?</a:t>
            </a:r>
          </a:p>
          <a:p>
            <a:pPr lvl="1">
              <a:spcBef>
                <a:spcPts val="300"/>
              </a:spcBef>
              <a:buClrTx/>
            </a:pPr>
            <a:r>
              <a:rPr lang="en-CA" sz="2200" dirty="0" smtClean="0"/>
              <a:t>10 minutes</a:t>
            </a:r>
          </a:p>
          <a:p>
            <a:pPr lvl="1">
              <a:spcBef>
                <a:spcPts val="300"/>
              </a:spcBef>
              <a:buClrTx/>
            </a:pPr>
            <a:r>
              <a:rPr lang="en-CA" sz="2200" dirty="0" smtClean="0"/>
              <a:t>15 minutes</a:t>
            </a:r>
          </a:p>
          <a:p>
            <a:pPr lvl="1">
              <a:spcBef>
                <a:spcPts val="300"/>
              </a:spcBef>
              <a:buClrTx/>
            </a:pPr>
            <a:r>
              <a:rPr lang="en-CA" sz="2200" dirty="0" smtClean="0"/>
              <a:t>25 minutes</a:t>
            </a:r>
          </a:p>
          <a:p>
            <a:pPr lvl="1">
              <a:spcBef>
                <a:spcPts val="300"/>
              </a:spcBef>
              <a:buClrTx/>
            </a:pPr>
            <a:r>
              <a:rPr lang="en-CA" sz="2200" dirty="0" smtClean="0"/>
              <a:t>30 minutes</a:t>
            </a:r>
            <a:endParaRPr lang="en-CA" sz="2200" dirty="0"/>
          </a:p>
        </p:txBody>
      </p:sp>
      <p:grpSp>
        <p:nvGrpSpPr>
          <p:cNvPr id="12" name="Group 11"/>
          <p:cNvGrpSpPr/>
          <p:nvPr/>
        </p:nvGrpSpPr>
        <p:grpSpPr>
          <a:xfrm>
            <a:off x="7077694" y="2030684"/>
            <a:ext cx="1860997" cy="1886758"/>
            <a:chOff x="6550152" y="3328099"/>
            <a:chExt cx="2136647" cy="2054352"/>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6083" b="89911" l="4980" r="89841">
                          <a14:foregroundMark x1="19721" y1="6231" x2="19721" y2="6231"/>
                          <a14:foregroundMark x1="4980" y1="13205" x2="4980" y2="13205"/>
                        </a14:backgroundRemoval>
                      </a14:imgEffect>
                    </a14:imgLayer>
                  </a14:imgProps>
                </a:ext>
                <a:ext uri="{28A0092B-C50C-407E-A947-70E740481C1C}">
                  <a14:useLocalDpi xmlns:a14="http://schemas.microsoft.com/office/drawing/2010/main" val="0"/>
                </a:ext>
              </a:extLst>
            </a:blip>
            <a:stretch>
              <a:fillRect/>
            </a:stretch>
          </p:blipFill>
          <p:spPr>
            <a:xfrm>
              <a:off x="6550152" y="3328099"/>
              <a:ext cx="1530096" cy="2054352"/>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911438" y="3740727"/>
              <a:ext cx="1775361" cy="1625309"/>
            </a:xfrm>
            <a:prstGeom prst="rect">
              <a:avLst/>
            </a:prstGeom>
            <a:noFill/>
          </p:spPr>
          <p:txBody>
            <a:bodyPr wrap="square" rtlCol="0">
              <a:spAutoFit/>
            </a:bodyPr>
            <a:lstStyle/>
            <a:p>
              <a:r>
                <a:rPr lang="en-CA" sz="1300" b="1" dirty="0" smtClean="0">
                  <a:solidFill>
                    <a:srgbClr val="002060"/>
                  </a:solidFill>
                </a:rPr>
                <a:t>In Slide Show view, click here to see the answer to  Question 1. Then click again to advance to Question 2.</a:t>
              </a:r>
              <a:endParaRPr lang="en-CA" sz="1300" b="1" dirty="0">
                <a:solidFill>
                  <a:srgbClr val="002060"/>
                </a:solidFill>
              </a:endParaRPr>
            </a:p>
          </p:txBody>
        </p:sp>
      </p:grpSp>
      <p:grpSp>
        <p:nvGrpSpPr>
          <p:cNvPr id="15" name="Group 14"/>
          <p:cNvGrpSpPr/>
          <p:nvPr/>
        </p:nvGrpSpPr>
        <p:grpSpPr>
          <a:xfrm>
            <a:off x="7077694" y="4491300"/>
            <a:ext cx="1860997" cy="1886758"/>
            <a:chOff x="6550152" y="3328099"/>
            <a:chExt cx="2136647" cy="2054352"/>
          </a:xfrm>
        </p:grpSpPr>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6083" b="89911" l="4980" r="89841">
                          <a14:foregroundMark x1="19721" y1="6231" x2="19721" y2="6231"/>
                          <a14:foregroundMark x1="4980" y1="13205" x2="4980" y2="13205"/>
                        </a14:backgroundRemoval>
                      </a14:imgEffect>
                    </a14:imgLayer>
                  </a14:imgProps>
                </a:ext>
                <a:ext uri="{28A0092B-C50C-407E-A947-70E740481C1C}">
                  <a14:useLocalDpi xmlns:a14="http://schemas.microsoft.com/office/drawing/2010/main" val="0"/>
                </a:ext>
              </a:extLst>
            </a:blip>
            <a:stretch>
              <a:fillRect/>
            </a:stretch>
          </p:blipFill>
          <p:spPr>
            <a:xfrm>
              <a:off x="6550152" y="3328099"/>
              <a:ext cx="1530096" cy="2054352"/>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6911438" y="3740727"/>
              <a:ext cx="1775361" cy="971834"/>
            </a:xfrm>
            <a:prstGeom prst="rect">
              <a:avLst/>
            </a:prstGeom>
            <a:noFill/>
          </p:spPr>
          <p:txBody>
            <a:bodyPr wrap="square" rtlCol="0">
              <a:spAutoFit/>
            </a:bodyPr>
            <a:lstStyle/>
            <a:p>
              <a:r>
                <a:rPr lang="en-CA" sz="1300" b="1" dirty="0" smtClean="0">
                  <a:solidFill>
                    <a:srgbClr val="002060"/>
                  </a:solidFill>
                </a:rPr>
                <a:t>In Slide Show view, click here to see the answer to Question 2. </a:t>
              </a:r>
              <a:endParaRPr lang="en-CA" sz="1300" b="1" dirty="0">
                <a:solidFill>
                  <a:srgbClr val="002060"/>
                </a:solidFill>
              </a:endParaRPr>
            </a:p>
          </p:txBody>
        </p:sp>
      </p:grpSp>
    </p:spTree>
    <p:extLst>
      <p:ext uri="{BB962C8B-B14F-4D97-AF65-F5344CB8AC3E}">
        <p14:creationId xmlns:p14="http://schemas.microsoft.com/office/powerpoint/2010/main" val="25795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5">
                                            <p:txEl>
                                              <p:pRg st="3" end="3"/>
                                            </p:txEl>
                                          </p:spTgt>
                                        </p:tgtEl>
                                      </p:cBhvr>
                                      <p:by x="150000" y="150000"/>
                                    </p:animScale>
                                  </p:childTnLst>
                                </p:cTn>
                              </p:par>
                              <p:par>
                                <p:cTn id="27" presetID="3" presetClass="emph" presetSubtype="2" fill="hold" grpId="2" nodeType="withEffect">
                                  <p:stCondLst>
                                    <p:cond delay="0"/>
                                  </p:stCondLst>
                                  <p:childTnLst>
                                    <p:animClr clrSpc="rgb" dir="cw">
                                      <p:cBhvr override="childStyle">
                                        <p:cTn id="28" dur="2000" fill="hold"/>
                                        <p:tgtEl>
                                          <p:spTgt spid="5">
                                            <p:txEl>
                                              <p:pRg st="3" end="3"/>
                                            </p:txEl>
                                          </p:spTgt>
                                        </p:tgtEl>
                                        <p:attrNameLst>
                                          <p:attrName>style.color</p:attrName>
                                        </p:attrNameLst>
                                      </p:cBhvr>
                                      <p:to>
                                        <a:srgbClr val="006600"/>
                                      </p:to>
                                    </p:animClr>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
                                            <p:txEl>
                                              <p:pRg st="0" end="0"/>
                                            </p:txEl>
                                          </p:spTgt>
                                        </p:tgtEl>
                                      </p:cBhvr>
                                    </p:animEffect>
                                    <p:set>
                                      <p:cBhvr>
                                        <p:cTn id="33" dur="1" fill="hold">
                                          <p:stCondLst>
                                            <p:cond delay="499"/>
                                          </p:stCondLst>
                                        </p:cTn>
                                        <p:tgtEl>
                                          <p:spTgt spid="5">
                                            <p:txEl>
                                              <p:pRg st="0" end="0"/>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
                                            <p:txEl>
                                              <p:pRg st="1" end="1"/>
                                            </p:txEl>
                                          </p:spTgt>
                                        </p:tgtEl>
                                      </p:cBhvr>
                                    </p:animEffect>
                                    <p:set>
                                      <p:cBhvr>
                                        <p:cTn id="36" dur="1" fill="hold">
                                          <p:stCondLst>
                                            <p:cond delay="499"/>
                                          </p:stCondLst>
                                        </p:cTn>
                                        <p:tgtEl>
                                          <p:spTgt spid="5">
                                            <p:txEl>
                                              <p:pRg st="1" end="1"/>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
                                            <p:txEl>
                                              <p:pRg st="2" end="2"/>
                                            </p:txEl>
                                          </p:spTgt>
                                        </p:tgtEl>
                                      </p:cBhvr>
                                    </p:animEffect>
                                    <p:set>
                                      <p:cBhvr>
                                        <p:cTn id="39" dur="1" fill="hold">
                                          <p:stCondLst>
                                            <p:cond delay="499"/>
                                          </p:stCondLst>
                                        </p:cTn>
                                        <p:tgtEl>
                                          <p:spTgt spid="5">
                                            <p:txEl>
                                              <p:pRg st="2" end="2"/>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xEl>
                                              <p:pRg st="3" end="3"/>
                                            </p:txEl>
                                          </p:spTgt>
                                        </p:tgtEl>
                                      </p:cBhvr>
                                    </p:animEffect>
                                    <p:set>
                                      <p:cBhvr>
                                        <p:cTn id="42" dur="1" fill="hold">
                                          <p:stCondLst>
                                            <p:cond delay="499"/>
                                          </p:stCondLst>
                                        </p:cTn>
                                        <p:tgtEl>
                                          <p:spTgt spid="5">
                                            <p:txEl>
                                              <p:pRg st="3" end="3"/>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
                                            <p:txEl>
                                              <p:pRg st="4" end="4"/>
                                            </p:txEl>
                                          </p:spTgt>
                                        </p:tgtEl>
                                      </p:cBhvr>
                                    </p:animEffect>
                                    <p:set>
                                      <p:cBhvr>
                                        <p:cTn id="45" dur="1" fill="hold">
                                          <p:stCondLst>
                                            <p:cond delay="499"/>
                                          </p:stCondLst>
                                        </p:cTn>
                                        <p:tgtEl>
                                          <p:spTgt spid="5">
                                            <p:txEl>
                                              <p:pRg st="4" end="4"/>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
                                            <p:bg/>
                                          </p:spTgt>
                                        </p:tgtEl>
                                      </p:cBhvr>
                                    </p:animEffect>
                                    <p:set>
                                      <p:cBhvr>
                                        <p:cTn id="51" dur="1" fill="hold">
                                          <p:stCondLst>
                                            <p:cond delay="499"/>
                                          </p:stCondLst>
                                        </p:cTn>
                                        <p:tgtEl>
                                          <p:spTgt spid="5">
                                            <p:bg/>
                                          </p:spTgt>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
                                            <p:bg/>
                                          </p:spTgt>
                                        </p:tgtEl>
                                        <p:attrNameLst>
                                          <p:attrName>style.visibility</p:attrName>
                                        </p:attrNameLst>
                                      </p:cBhvr>
                                      <p:to>
                                        <p:strVal val="visible"/>
                                      </p:to>
                                    </p:set>
                                    <p:animEffect transition="in" filter="fade">
                                      <p:cBhvr>
                                        <p:cTn id="55" dur="500"/>
                                        <p:tgtEl>
                                          <p:spTgt spid="6">
                                            <p:bg/>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fade">
                                      <p:cBhvr>
                                        <p:cTn id="61" dur="500"/>
                                        <p:tgtEl>
                                          <p:spTgt spid="6">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fade">
                                      <p:cBhvr>
                                        <p:cTn id="64" dur="500"/>
                                        <p:tgtEl>
                                          <p:spTgt spid="6">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500"/>
                                        <p:tgtEl>
                                          <p:spTgt spid="6">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fade">
                                      <p:cBhvr>
                                        <p:cTn id="70" dur="500"/>
                                        <p:tgtEl>
                                          <p:spTgt spid="6">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fade">
                                      <p:cBhvr>
                                        <p:cTn id="73" dur="500"/>
                                        <p:tgtEl>
                                          <p:spTgt spid="6">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2000" fill="hold"/>
                                        <p:tgtEl>
                                          <p:spTgt spid="6">
                                            <p:txEl>
                                              <p:pRg st="4" end="4"/>
                                            </p:txEl>
                                          </p:spTgt>
                                        </p:tgtEl>
                                      </p:cBhvr>
                                      <p:by x="150000" y="150000"/>
                                    </p:animScale>
                                  </p:childTnLst>
                                </p:cTn>
                              </p:par>
                              <p:par>
                                <p:cTn id="78" presetID="3" presetClass="emph" presetSubtype="2" fill="hold" grpId="1" nodeType="withEffect">
                                  <p:stCondLst>
                                    <p:cond delay="0"/>
                                  </p:stCondLst>
                                  <p:childTnLst>
                                    <p:animClr clrSpc="rgb" dir="cw">
                                      <p:cBhvr override="childStyle">
                                        <p:cTn id="79" dur="2000" fill="hold"/>
                                        <p:tgtEl>
                                          <p:spTgt spid="6">
                                            <p:txEl>
                                              <p:pRg st="4" end="4"/>
                                            </p:txEl>
                                          </p:spTgt>
                                        </p:tgtEl>
                                        <p:attrNameLst>
                                          <p:attrName>style.color</p:attrName>
                                        </p:attrNameLst>
                                      </p:cBhvr>
                                      <p:to>
                                        <a:srgbClr val="00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5" grpId="1" uiExpand="1" build="p" animBg="1"/>
      <p:bldP spid="5" grpId="2" uiExpand="1" build="allAtOnce"/>
      <p:bldP spid="6" grpId="0" uiExpand="1" build="allAtOnce" animBg="1"/>
      <p:bldP spid="6" grpId="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lumMod val="85000"/>
                  </a:schemeClr>
                </a:solidFill>
                <a:effectLst>
                  <a:outerShdw blurRad="38100" dist="38100" dir="2700000" algn="tl">
                    <a:srgbClr val="000000">
                      <a:alpha val="43137"/>
                    </a:srgbClr>
                  </a:outerShdw>
                </a:effectLst>
              </a:rPr>
              <a:t>Chapter 7</a:t>
            </a:r>
            <a:endParaRPr lang="en-CA" dirty="0">
              <a:solidFill>
                <a:schemeClr val="bg1">
                  <a:lumMod val="85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80304" y="1679030"/>
            <a:ext cx="5353393" cy="2766846"/>
          </a:xfrm>
        </p:spPr>
        <p:txBody>
          <a:bodyPr>
            <a:noAutofit/>
          </a:bodyPr>
          <a:lstStyle/>
          <a:p>
            <a:r>
              <a:rPr lang="en-CA" sz="3600" b="1" dirty="0" smtClean="0">
                <a:solidFill>
                  <a:srgbClr val="002060"/>
                </a:solidFill>
                <a:latin typeface="Times New Roman" pitchFamily="18" charset="0"/>
                <a:cs typeface="Times New Roman" pitchFamily="18" charset="0"/>
              </a:rPr>
              <a:t>Cleaning the Horizontal Laminar Airflow Hood</a:t>
            </a:r>
            <a:endParaRPr lang="en-CA" sz="3600" b="1" dirty="0">
              <a:solidFill>
                <a:srgbClr val="002060"/>
              </a:solidFill>
              <a:latin typeface="Times New Roman" pitchFamily="18" charset="0"/>
              <a:cs typeface="Times New Roman" pitchFamily="18" charset="0"/>
            </a:endParaRPr>
          </a:p>
        </p:txBody>
      </p:sp>
      <p:sp>
        <p:nvSpPr>
          <p:cNvPr id="8" name="Slide Number Placeholder 7"/>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600200"/>
            <a:ext cx="304800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409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Essential Supplies</a:t>
            </a:r>
          </a:p>
        </p:txBody>
      </p:sp>
      <p:sp>
        <p:nvSpPr>
          <p:cNvPr id="3" name="Content Placeholder 2"/>
          <p:cNvSpPr>
            <a:spLocks noGrp="1"/>
          </p:cNvSpPr>
          <p:nvPr>
            <p:ph idx="1"/>
          </p:nvPr>
        </p:nvSpPr>
        <p:spPr>
          <a:xfrm>
            <a:off x="457200" y="1828800"/>
            <a:ext cx="4918841" cy="4367048"/>
          </a:xfrm>
        </p:spPr>
        <p:txBody>
          <a:bodyPr/>
          <a:lstStyle/>
          <a:p>
            <a:r>
              <a:rPr lang="en-CA" dirty="0"/>
              <a:t>For the anteroom, </a:t>
            </a:r>
            <a:r>
              <a:rPr lang="en-CA" dirty="0" smtClean="0"/>
              <a:t>the essential supplies </a:t>
            </a:r>
            <a:r>
              <a:rPr lang="en-CA" dirty="0"/>
              <a:t>include a pen or pencil; a permanent, felt-tip marker; sterile, foamed 70</a:t>
            </a:r>
            <a:r>
              <a:rPr lang="en-CA" dirty="0" smtClean="0"/>
              <a:t>% IPA</a:t>
            </a:r>
            <a:r>
              <a:rPr lang="en-CA" dirty="0"/>
              <a:t>; aseptic garb, such as shoe covers, hair cover, face mask, and a beard cover (</a:t>
            </a:r>
            <a:r>
              <a:rPr lang="en-CA" dirty="0" smtClean="0"/>
              <a:t>if appropriate</a:t>
            </a:r>
            <a:r>
              <a:rPr lang="en-CA" dirty="0"/>
              <a:t>); and sterile garb such as a sterile gown</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010" y="1600200"/>
            <a:ext cx="2048256"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427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Essential </a:t>
            </a:r>
            <a:r>
              <a:rPr lang="en-CA" dirty="0" smtClean="0"/>
              <a:t>Supplies…/2</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a:t>Other essential items </a:t>
            </a:r>
            <a:r>
              <a:rPr lang="en-CA" dirty="0" smtClean="0"/>
              <a:t>include supplies </a:t>
            </a:r>
            <a:r>
              <a:rPr lang="en-CA" dirty="0"/>
              <a:t>needed for aseptic hand washing, such as an acceptable cleansing agent (</a:t>
            </a:r>
            <a:r>
              <a:rPr lang="en-CA" dirty="0" smtClean="0"/>
              <a:t>for example</a:t>
            </a:r>
            <a:r>
              <a:rPr lang="en-CA" dirty="0"/>
              <a:t>, chlorhexadine gluconate) and aseptic, lint-free, disposable towels or </a:t>
            </a:r>
            <a:r>
              <a:rPr lang="en-CA" dirty="0" smtClean="0"/>
              <a:t>an aseptic </a:t>
            </a:r>
            <a:r>
              <a:rPr lang="en-CA" dirty="0"/>
              <a:t>hand </a:t>
            </a:r>
            <a:r>
              <a:rPr lang="en-CA" dirty="0" smtClean="0"/>
              <a:t>dryer</a:t>
            </a:r>
          </a:p>
          <a:p>
            <a:r>
              <a:rPr lang="en-CA" dirty="0" smtClean="0"/>
              <a:t>For </a:t>
            </a:r>
            <a:r>
              <a:rPr lang="en-CA" dirty="0"/>
              <a:t>the clean room, essential supplies include sterile, foamed 70</a:t>
            </a:r>
            <a:r>
              <a:rPr lang="en-CA" dirty="0" smtClean="0"/>
              <a:t>% IPA</a:t>
            </a:r>
            <a:r>
              <a:rPr lang="en-CA" dirty="0"/>
              <a:t>; sterile, powder-free gloves; a waste container; a sharps container; </a:t>
            </a:r>
            <a:r>
              <a:rPr lang="en-CA" dirty="0" smtClean="0"/>
              <a:t>and a </a:t>
            </a:r>
            <a:r>
              <a:rPr lang="en-CA" dirty="0"/>
              <a:t>laminar </a:t>
            </a:r>
            <a:r>
              <a:rPr lang="en-CA" dirty="0" smtClean="0"/>
              <a:t>airflow </a:t>
            </a:r>
            <a:r>
              <a:rPr lang="en-CA" dirty="0"/>
              <a:t>hood (in this case, a horizontal laminar </a:t>
            </a:r>
            <a:r>
              <a:rPr lang="en-CA" dirty="0" smtClean="0"/>
              <a:t>airflow </a:t>
            </a:r>
            <a:r>
              <a:rPr lang="en-CA" dirty="0"/>
              <a:t>hood</a:t>
            </a:r>
            <a:r>
              <a:rPr lang="en-CA" dirty="0" smtClean="0"/>
              <a:t>)</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5280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a:t>
            </a:r>
            <a:r>
              <a:rPr lang="en-CA" dirty="0"/>
              <a:t>Supplies</a:t>
            </a:r>
          </a:p>
        </p:txBody>
      </p:sp>
      <p:sp>
        <p:nvSpPr>
          <p:cNvPr id="3" name="Content Placeholder 2"/>
          <p:cNvSpPr>
            <a:spLocks noGrp="1"/>
          </p:cNvSpPr>
          <p:nvPr>
            <p:ph idx="1"/>
          </p:nvPr>
        </p:nvSpPr>
        <p:spPr>
          <a:xfrm>
            <a:off x="457200" y="1828800"/>
            <a:ext cx="8371490" cy="4367048"/>
          </a:xfrm>
        </p:spPr>
        <p:txBody>
          <a:bodyPr/>
          <a:lstStyle/>
          <a:p>
            <a:pPr marL="0" indent="0">
              <a:buNone/>
            </a:pPr>
            <a:r>
              <a:rPr lang="en-CA" b="1" i="1" dirty="0"/>
              <a:t>Hood-Cleaning </a:t>
            </a:r>
            <a:r>
              <a:rPr lang="en-CA" b="1" i="1" dirty="0" smtClean="0"/>
              <a:t>Supplies – </a:t>
            </a:r>
            <a:r>
              <a:rPr lang="en-CA" b="1" i="1" dirty="0"/>
              <a:t>P</a:t>
            </a:r>
            <a:r>
              <a:rPr lang="en-CA" b="1" i="1" dirty="0" smtClean="0"/>
              <a:t>resaturated Cleaning Wipes</a:t>
            </a:r>
          </a:p>
          <a:p>
            <a:r>
              <a:rPr lang="en-CA" dirty="0"/>
              <a:t>To avoid the introduction of </a:t>
            </a:r>
            <a:r>
              <a:rPr lang="en-CA" dirty="0" smtClean="0"/>
              <a:t>contaminants into </a:t>
            </a:r>
            <a:r>
              <a:rPr lang="en-CA" dirty="0"/>
              <a:t>the clean room, the entire exterior surface of each </a:t>
            </a:r>
            <a:r>
              <a:rPr lang="en-CA" dirty="0" smtClean="0"/>
              <a:t>supply item </a:t>
            </a:r>
            <a:r>
              <a:rPr lang="en-CA" dirty="0"/>
              <a:t>must be wiped down with presaturated cleaning </a:t>
            </a:r>
            <a:r>
              <a:rPr lang="en-CA" dirty="0" smtClean="0"/>
              <a:t>wipes</a:t>
            </a:r>
          </a:p>
          <a:p>
            <a:pPr lvl="1"/>
            <a:r>
              <a:rPr lang="en-CA" dirty="0" smtClean="0"/>
              <a:t>the items should </a:t>
            </a:r>
            <a:r>
              <a:rPr lang="en-CA" dirty="0"/>
              <a:t>then be allowed to dry before being taken into the clean </a:t>
            </a:r>
            <a:r>
              <a:rPr lang="en-CA" dirty="0" smtClean="0"/>
              <a:t>room</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13030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Supplies…/2</a:t>
            </a:r>
            <a:endParaRPr lang="en-CA" dirty="0"/>
          </a:p>
        </p:txBody>
      </p:sp>
      <p:sp>
        <p:nvSpPr>
          <p:cNvPr id="3" name="Content Placeholder 2"/>
          <p:cNvSpPr>
            <a:spLocks noGrp="1"/>
          </p:cNvSpPr>
          <p:nvPr>
            <p:ph idx="1"/>
          </p:nvPr>
        </p:nvSpPr>
        <p:spPr>
          <a:xfrm>
            <a:off x="457200" y="1828800"/>
            <a:ext cx="8229600" cy="4367048"/>
          </a:xfrm>
        </p:spPr>
        <p:txBody>
          <a:bodyPr/>
          <a:lstStyle/>
          <a:p>
            <a:pPr marL="0" indent="0">
              <a:buNone/>
            </a:pPr>
            <a:r>
              <a:rPr lang="en-CA" b="1" i="1" dirty="0"/>
              <a:t>Hood-Cleaning </a:t>
            </a:r>
            <a:r>
              <a:rPr lang="en-CA" b="1" i="1" dirty="0" smtClean="0"/>
              <a:t>Supplies – Lint-Free, Aseptic Hood-Cleaning Wipes</a:t>
            </a:r>
          </a:p>
          <a:p>
            <a:r>
              <a:rPr lang="en-CA" dirty="0" smtClean="0"/>
              <a:t>The </a:t>
            </a:r>
            <a:r>
              <a:rPr lang="en-CA" dirty="0"/>
              <a:t>hood must be </a:t>
            </a:r>
            <a:r>
              <a:rPr lang="en-CA" dirty="0" smtClean="0"/>
              <a:t>cleaned with </a:t>
            </a:r>
            <a:r>
              <a:rPr lang="en-CA" dirty="0"/>
              <a:t>lint-free, nonshedding, </a:t>
            </a:r>
            <a:r>
              <a:rPr lang="en-CA" b="1" dirty="0">
                <a:solidFill>
                  <a:srgbClr val="990000"/>
                </a:solidFill>
              </a:rPr>
              <a:t>aseptic </a:t>
            </a:r>
            <a:r>
              <a:rPr lang="en-CA" b="1" dirty="0" smtClean="0">
                <a:solidFill>
                  <a:srgbClr val="990000"/>
                </a:solidFill>
              </a:rPr>
              <a:t>wipes</a:t>
            </a:r>
          </a:p>
          <a:p>
            <a:pPr lvl="1"/>
            <a:r>
              <a:rPr lang="en-CA" dirty="0" smtClean="0"/>
              <a:t>if </a:t>
            </a:r>
            <a:r>
              <a:rPr lang="en-CA" dirty="0"/>
              <a:t>this type of </a:t>
            </a:r>
            <a:r>
              <a:rPr lang="en-CA" dirty="0" smtClean="0"/>
              <a:t>hood-cleaning wipe </a:t>
            </a:r>
            <a:r>
              <a:rPr lang="en-CA" dirty="0"/>
              <a:t>is not available, </a:t>
            </a:r>
            <a:r>
              <a:rPr lang="en-CA" b="1" dirty="0">
                <a:solidFill>
                  <a:srgbClr val="990000"/>
                </a:solidFill>
              </a:rPr>
              <a:t>sterile gauze</a:t>
            </a:r>
            <a:r>
              <a:rPr lang="en-CA" b="1" dirty="0"/>
              <a:t> </a:t>
            </a:r>
            <a:r>
              <a:rPr lang="en-CA" dirty="0"/>
              <a:t>is an acceptable </a:t>
            </a:r>
            <a:r>
              <a:rPr lang="en-CA" dirty="0" smtClean="0"/>
              <a:t>substitute</a:t>
            </a:r>
          </a:p>
          <a:p>
            <a:pPr lvl="1"/>
            <a:r>
              <a:rPr lang="en-CA" dirty="0"/>
              <a:t>i</a:t>
            </a:r>
            <a:r>
              <a:rPr lang="en-CA" dirty="0" smtClean="0"/>
              <a:t>f </a:t>
            </a:r>
            <a:r>
              <a:rPr lang="en-CA" dirty="0"/>
              <a:t>large wipes </a:t>
            </a:r>
            <a:r>
              <a:rPr lang="en-CA" dirty="0" smtClean="0"/>
              <a:t>are </a:t>
            </a:r>
            <a:r>
              <a:rPr lang="en-CA" dirty="0"/>
              <a:t>used to clean the </a:t>
            </a:r>
            <a:r>
              <a:rPr lang="en-CA" dirty="0" smtClean="0"/>
              <a:t>hood, </a:t>
            </a:r>
            <a:r>
              <a:rPr lang="en-CA" dirty="0"/>
              <a:t>bring 10–12 </a:t>
            </a:r>
            <a:r>
              <a:rPr lang="en-CA" dirty="0" smtClean="0"/>
              <a:t>wipes</a:t>
            </a:r>
          </a:p>
          <a:p>
            <a:pPr lvl="1"/>
            <a:r>
              <a:rPr lang="en-CA" dirty="0" smtClean="0"/>
              <a:t>if sterile gauze </a:t>
            </a:r>
            <a:r>
              <a:rPr lang="en-CA" dirty="0"/>
              <a:t>pads </a:t>
            </a:r>
            <a:r>
              <a:rPr lang="en-CA" dirty="0" smtClean="0"/>
              <a:t>are used, bring approximately </a:t>
            </a:r>
            <a:r>
              <a:rPr lang="en-CA" dirty="0"/>
              <a:t>a four-inch stack to clean the entire hood</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6182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Supplies…/3</a:t>
            </a:r>
            <a:endParaRPr lang="en-CA" dirty="0"/>
          </a:p>
        </p:txBody>
      </p:sp>
      <p:sp>
        <p:nvSpPr>
          <p:cNvPr id="3" name="Content Placeholder 2"/>
          <p:cNvSpPr>
            <a:spLocks noGrp="1"/>
          </p:cNvSpPr>
          <p:nvPr>
            <p:ph idx="1"/>
          </p:nvPr>
        </p:nvSpPr>
        <p:spPr>
          <a:xfrm>
            <a:off x="457200" y="1828800"/>
            <a:ext cx="8229600" cy="4367048"/>
          </a:xfrm>
        </p:spPr>
        <p:txBody>
          <a:bodyPr/>
          <a:lstStyle/>
          <a:p>
            <a:pPr marL="0" indent="0">
              <a:buNone/>
            </a:pPr>
            <a:r>
              <a:rPr lang="en-CA" b="1" i="1" dirty="0"/>
              <a:t>Hood-Cleaning </a:t>
            </a:r>
            <a:r>
              <a:rPr lang="en-CA" b="1" i="1" dirty="0" smtClean="0"/>
              <a:t>Supplies – Sterile Water</a:t>
            </a:r>
          </a:p>
          <a:p>
            <a:r>
              <a:rPr lang="en-CA" dirty="0" smtClean="0"/>
              <a:t>Sterile water </a:t>
            </a:r>
            <a:r>
              <a:rPr lang="en-CA" dirty="0"/>
              <a:t>is used to remove the </a:t>
            </a:r>
            <a:r>
              <a:rPr lang="en-CA" b="1" dirty="0">
                <a:solidFill>
                  <a:srgbClr val="990000"/>
                </a:solidFill>
              </a:rPr>
              <a:t>sticky compounding </a:t>
            </a:r>
            <a:r>
              <a:rPr lang="en-CA" b="1" dirty="0" smtClean="0">
                <a:solidFill>
                  <a:srgbClr val="990000"/>
                </a:solidFill>
              </a:rPr>
              <a:t>residue</a:t>
            </a:r>
            <a:r>
              <a:rPr lang="en-CA" b="1" dirty="0" smtClean="0"/>
              <a:t> </a:t>
            </a:r>
            <a:r>
              <a:rPr lang="en-CA" dirty="0" smtClean="0"/>
              <a:t>that </a:t>
            </a:r>
            <a:r>
              <a:rPr lang="en-CA" dirty="0"/>
              <a:t>is insoluble to IPA, the primary agent used to disinfect the </a:t>
            </a:r>
            <a:r>
              <a:rPr lang="en-CA" dirty="0" smtClean="0"/>
              <a:t>hood</a:t>
            </a:r>
          </a:p>
          <a:p>
            <a:pPr lvl="1"/>
            <a:r>
              <a:rPr lang="en-CA" dirty="0" smtClean="0"/>
              <a:t>once the bottle </a:t>
            </a:r>
            <a:r>
              <a:rPr lang="en-CA" dirty="0"/>
              <a:t>is opened, the sterile water should be poured onto the aseptic wipes and </a:t>
            </a:r>
            <a:r>
              <a:rPr lang="en-CA" dirty="0" smtClean="0"/>
              <a:t>then used </a:t>
            </a:r>
            <a:r>
              <a:rPr lang="en-CA" dirty="0"/>
              <a:t>to wipe down the hood surfaces</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119201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Supplies…/4</a:t>
            </a:r>
            <a:endParaRPr lang="en-CA" dirty="0"/>
          </a:p>
        </p:txBody>
      </p:sp>
      <p:sp>
        <p:nvSpPr>
          <p:cNvPr id="3" name="Content Placeholder 2"/>
          <p:cNvSpPr>
            <a:spLocks noGrp="1"/>
          </p:cNvSpPr>
          <p:nvPr>
            <p:ph idx="1"/>
          </p:nvPr>
        </p:nvSpPr>
        <p:spPr>
          <a:xfrm>
            <a:off x="457200" y="1828800"/>
            <a:ext cx="3941379" cy="4367048"/>
          </a:xfrm>
        </p:spPr>
        <p:txBody>
          <a:bodyPr/>
          <a:lstStyle/>
          <a:p>
            <a:pPr marL="0" indent="0">
              <a:buNone/>
            </a:pPr>
            <a:r>
              <a:rPr lang="en-CA" b="1" i="1" dirty="0" smtClean="0"/>
              <a:t>Hood-Cleaning Supplies – Sterile Water…continued</a:t>
            </a:r>
          </a:p>
          <a:p>
            <a:r>
              <a:rPr lang="en-CA" dirty="0"/>
              <a:t>When the task is completed, the IV </a:t>
            </a:r>
            <a:r>
              <a:rPr lang="en-CA" dirty="0" smtClean="0"/>
              <a:t>technician should </a:t>
            </a:r>
            <a:r>
              <a:rPr lang="en-CA" dirty="0"/>
              <a:t>record the opening date and time on the bottle’s label</a:t>
            </a:r>
            <a:endParaRPr lang="en-CA" b="1" i="1"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750" y="2740575"/>
            <a:ext cx="45720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43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Supplies…/5</a:t>
            </a:r>
            <a:endParaRPr lang="en-CA" dirty="0"/>
          </a:p>
        </p:txBody>
      </p:sp>
      <p:sp>
        <p:nvSpPr>
          <p:cNvPr id="3" name="Content Placeholder 2"/>
          <p:cNvSpPr>
            <a:spLocks noGrp="1"/>
          </p:cNvSpPr>
          <p:nvPr>
            <p:ph idx="1"/>
          </p:nvPr>
        </p:nvSpPr>
        <p:spPr>
          <a:xfrm>
            <a:off x="457200" y="1828800"/>
            <a:ext cx="8229600" cy="4367048"/>
          </a:xfrm>
        </p:spPr>
        <p:txBody>
          <a:bodyPr/>
          <a:lstStyle/>
          <a:p>
            <a:pPr marL="0" indent="0">
              <a:buNone/>
            </a:pPr>
            <a:r>
              <a:rPr lang="en-CA" b="1" i="1" dirty="0"/>
              <a:t>Hood-Cleaning </a:t>
            </a:r>
            <a:r>
              <a:rPr lang="en-CA" b="1" i="1" dirty="0" smtClean="0"/>
              <a:t>Supplies – Sterile 70% IPA</a:t>
            </a:r>
          </a:p>
          <a:p>
            <a:r>
              <a:rPr lang="en-CA" dirty="0" smtClean="0"/>
              <a:t>Sterile </a:t>
            </a:r>
            <a:r>
              <a:rPr lang="en-CA" dirty="0"/>
              <a:t>70% IPA is used as the primary </a:t>
            </a:r>
            <a:r>
              <a:rPr lang="en-CA" b="1" dirty="0">
                <a:solidFill>
                  <a:srgbClr val="990000"/>
                </a:solidFill>
              </a:rPr>
              <a:t>hood-cleaning </a:t>
            </a:r>
            <a:r>
              <a:rPr lang="en-CA" b="1" dirty="0" smtClean="0">
                <a:solidFill>
                  <a:srgbClr val="990000"/>
                </a:solidFill>
              </a:rPr>
              <a:t>disinfectant </a:t>
            </a:r>
            <a:r>
              <a:rPr lang="en-CA" dirty="0" smtClean="0"/>
              <a:t>because </a:t>
            </a:r>
            <a:r>
              <a:rPr lang="en-CA" dirty="0"/>
              <a:t>it kills or inhibits the growth of </a:t>
            </a:r>
            <a:r>
              <a:rPr lang="en-CA" dirty="0" smtClean="0"/>
              <a:t>microorganisms</a:t>
            </a:r>
          </a:p>
          <a:p>
            <a:pPr lvl="1"/>
            <a:r>
              <a:rPr lang="en-CA" dirty="0" smtClean="0"/>
              <a:t>the </a:t>
            </a:r>
            <a:r>
              <a:rPr lang="en-CA" dirty="0"/>
              <a:t>alcohol should </a:t>
            </a:r>
            <a:r>
              <a:rPr lang="en-CA" dirty="0" smtClean="0"/>
              <a:t>be supplied </a:t>
            </a:r>
            <a:r>
              <a:rPr lang="en-CA" dirty="0"/>
              <a:t>in a 473-mL (or larger) pour bottle that can be recapped to keep the </a:t>
            </a:r>
            <a:r>
              <a:rPr lang="en-CA" dirty="0" smtClean="0"/>
              <a:t>alcohol from </a:t>
            </a:r>
            <a:r>
              <a:rPr lang="en-CA" dirty="0"/>
              <a:t>becoming contaminated between hood cleanings</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41677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Supplies…/6</a:t>
            </a:r>
            <a:endParaRPr lang="en-CA" dirty="0"/>
          </a:p>
        </p:txBody>
      </p:sp>
      <p:sp>
        <p:nvSpPr>
          <p:cNvPr id="3" name="Content Placeholder 2"/>
          <p:cNvSpPr>
            <a:spLocks noGrp="1"/>
          </p:cNvSpPr>
          <p:nvPr>
            <p:ph idx="1"/>
          </p:nvPr>
        </p:nvSpPr>
        <p:spPr>
          <a:xfrm>
            <a:off x="457200" y="1828800"/>
            <a:ext cx="4130566" cy="4367048"/>
          </a:xfrm>
        </p:spPr>
        <p:txBody>
          <a:bodyPr/>
          <a:lstStyle/>
          <a:p>
            <a:pPr marL="0" indent="0">
              <a:buNone/>
            </a:pPr>
            <a:r>
              <a:rPr lang="en-CA" b="1" i="1" dirty="0"/>
              <a:t>Hood-Cleaning </a:t>
            </a:r>
            <a:r>
              <a:rPr lang="en-CA" b="1" i="1" dirty="0" smtClean="0"/>
              <a:t>Supplies – Hood-Cleaning Documentation</a:t>
            </a:r>
          </a:p>
          <a:p>
            <a:r>
              <a:rPr lang="en-CA" dirty="0" smtClean="0"/>
              <a:t>The hood-cleaning </a:t>
            </a:r>
            <a:r>
              <a:rPr lang="en-CA" dirty="0"/>
              <a:t>checklist </a:t>
            </a:r>
            <a:r>
              <a:rPr lang="en-CA" dirty="0" smtClean="0"/>
              <a:t>is </a:t>
            </a:r>
            <a:r>
              <a:rPr lang="en-CA" dirty="0"/>
              <a:t>kept in the anteroom inside of a </a:t>
            </a:r>
            <a:r>
              <a:rPr lang="en-CA" dirty="0" smtClean="0"/>
              <a:t>plastic sheet </a:t>
            </a:r>
            <a:r>
              <a:rPr lang="en-CA" dirty="0"/>
              <a:t>protector, or some other </a:t>
            </a:r>
            <a:r>
              <a:rPr lang="en-CA" dirty="0" smtClean="0"/>
              <a:t>easily wiped </a:t>
            </a:r>
            <a:r>
              <a:rPr lang="en-CA" dirty="0"/>
              <a:t>container</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371" y="2116626"/>
            <a:ext cx="4158460" cy="3511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21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Procedure-Specific Supplies…/7</a:t>
            </a:r>
            <a:endParaRPr lang="en-CA" dirty="0"/>
          </a:p>
        </p:txBody>
      </p:sp>
      <p:sp>
        <p:nvSpPr>
          <p:cNvPr id="3" name="Content Placeholder 2"/>
          <p:cNvSpPr>
            <a:spLocks noGrp="1"/>
          </p:cNvSpPr>
          <p:nvPr>
            <p:ph idx="1"/>
          </p:nvPr>
        </p:nvSpPr>
        <p:spPr>
          <a:xfrm>
            <a:off x="457200" y="1734204"/>
            <a:ext cx="8229600" cy="4367048"/>
          </a:xfrm>
        </p:spPr>
        <p:txBody>
          <a:bodyPr>
            <a:normAutofit lnSpcReduction="10000"/>
          </a:bodyPr>
          <a:lstStyle/>
          <a:p>
            <a:pPr marL="0" indent="0">
              <a:buNone/>
            </a:pPr>
            <a:r>
              <a:rPr lang="en-CA" b="1" i="1" dirty="0"/>
              <a:t>Hood-Cleaning </a:t>
            </a:r>
            <a:r>
              <a:rPr lang="en-CA" b="1" i="1" dirty="0" smtClean="0"/>
              <a:t>Supplies – Hood-Cleaning Documentation…continued</a:t>
            </a:r>
          </a:p>
          <a:p>
            <a:r>
              <a:rPr lang="en-CA" dirty="0"/>
              <a:t>The checklist is an </a:t>
            </a:r>
            <a:r>
              <a:rPr lang="en-CA" dirty="0" smtClean="0"/>
              <a:t>official document </a:t>
            </a:r>
            <a:r>
              <a:rPr lang="en-CA" dirty="0"/>
              <a:t>that may be reviewed by </a:t>
            </a:r>
            <a:r>
              <a:rPr lang="en-CA" dirty="0" smtClean="0"/>
              <a:t>regulatory and </a:t>
            </a:r>
            <a:r>
              <a:rPr lang="en-CA" dirty="0"/>
              <a:t>compliance </a:t>
            </a:r>
            <a:r>
              <a:rPr lang="en-CA" dirty="0" smtClean="0"/>
              <a:t>organizations</a:t>
            </a:r>
          </a:p>
          <a:p>
            <a:r>
              <a:rPr lang="en-CA" dirty="0"/>
              <a:t>It is </a:t>
            </a:r>
            <a:r>
              <a:rPr lang="en-CA" dirty="0" smtClean="0"/>
              <a:t>the IV technician’s responsibility </a:t>
            </a:r>
            <a:r>
              <a:rPr lang="en-CA" dirty="0"/>
              <a:t>to fill out the </a:t>
            </a:r>
            <a:r>
              <a:rPr lang="en-CA" b="1" dirty="0" smtClean="0">
                <a:solidFill>
                  <a:srgbClr val="990000"/>
                </a:solidFill>
              </a:rPr>
              <a:t>hood-cleaning checklist </a:t>
            </a:r>
            <a:r>
              <a:rPr lang="en-CA" dirty="0"/>
              <a:t>whenever the </a:t>
            </a:r>
            <a:r>
              <a:rPr lang="en-CA" dirty="0" smtClean="0"/>
              <a:t>hood-cleaning procedure </a:t>
            </a:r>
            <a:r>
              <a:rPr lang="en-CA" dirty="0"/>
              <a:t>is </a:t>
            </a:r>
            <a:r>
              <a:rPr lang="en-CA" dirty="0" smtClean="0"/>
              <a:t>performed</a:t>
            </a:r>
          </a:p>
          <a:p>
            <a:pPr lvl="1"/>
            <a:r>
              <a:rPr lang="en-CA" dirty="0" smtClean="0"/>
              <a:t>if </a:t>
            </a:r>
            <a:r>
              <a:rPr lang="en-CA" dirty="0"/>
              <a:t>there is more than one hood located in </a:t>
            </a:r>
            <a:r>
              <a:rPr lang="en-CA" dirty="0" smtClean="0"/>
              <a:t>the clean </a:t>
            </a:r>
            <a:r>
              <a:rPr lang="en-CA" dirty="0"/>
              <a:t>room, a separate hood-cleaning checklist should be maintained for each hood</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21986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Preview the Lab Procedure</a:t>
            </a:r>
            <a:endParaRPr lang="en-CA" dirty="0"/>
          </a:p>
        </p:txBody>
      </p:sp>
      <p:sp>
        <p:nvSpPr>
          <p:cNvPr id="3" name="Content Placeholder 2"/>
          <p:cNvSpPr>
            <a:spLocks noGrp="1"/>
          </p:cNvSpPr>
          <p:nvPr>
            <p:ph idx="1"/>
          </p:nvPr>
        </p:nvSpPr>
        <p:spPr>
          <a:xfrm>
            <a:off x="457200" y="1828800"/>
            <a:ext cx="8229600" cy="4367048"/>
          </a:xfrm>
        </p:spPr>
        <p:txBody>
          <a:bodyPr/>
          <a:lstStyle/>
          <a:p>
            <a:pPr marL="0" indent="0">
              <a:buNone/>
            </a:pPr>
            <a:r>
              <a:rPr lang="en-CA" b="1" dirty="0"/>
              <a:t>Anteroom Preparatory </a:t>
            </a:r>
            <a:r>
              <a:rPr lang="en-CA" b="1" dirty="0" smtClean="0"/>
              <a:t>Procedures</a:t>
            </a:r>
          </a:p>
          <a:p>
            <a:r>
              <a:rPr lang="en-CA" i="1" dirty="0"/>
              <a:t>Gathering and Cleaning of </a:t>
            </a:r>
            <a:r>
              <a:rPr lang="en-CA" i="1" dirty="0" smtClean="0"/>
              <a:t>Supplies</a:t>
            </a:r>
          </a:p>
          <a:p>
            <a:pPr lvl="1"/>
            <a:r>
              <a:rPr lang="en-CA" dirty="0" smtClean="0"/>
              <a:t>the outside of </a:t>
            </a:r>
            <a:r>
              <a:rPr lang="en-CA" dirty="0"/>
              <a:t>the containers of alcohol and water must be sprayed with a suitable </a:t>
            </a:r>
            <a:r>
              <a:rPr lang="en-CA" dirty="0" smtClean="0"/>
              <a:t>cleansing agent </a:t>
            </a:r>
            <a:r>
              <a:rPr lang="en-CA" dirty="0"/>
              <a:t>or wiped down with presaturated cleaning wipes prior to entering the </a:t>
            </a:r>
            <a:r>
              <a:rPr lang="en-CA" dirty="0" smtClean="0"/>
              <a:t>clean room </a:t>
            </a:r>
            <a:r>
              <a:rPr lang="en-CA" dirty="0"/>
              <a:t>in order to remove dust or other contaminants</a:t>
            </a:r>
            <a:endParaRPr lang="en-CA" i="1" dirty="0" smtClean="0"/>
          </a:p>
          <a:p>
            <a:r>
              <a:rPr lang="en-CA" i="1" dirty="0"/>
              <a:t>Donning </a:t>
            </a:r>
            <a:r>
              <a:rPr lang="en-CA" i="1" dirty="0" smtClean="0"/>
              <a:t>PPE</a:t>
            </a:r>
          </a:p>
          <a:p>
            <a:pPr lvl="1"/>
            <a:r>
              <a:rPr lang="en-CA" dirty="0"/>
              <a:t>hand-washing procedures are mandatory and must be performed prior to donning </a:t>
            </a:r>
            <a:r>
              <a:rPr lang="en-CA" dirty="0" smtClean="0"/>
              <a:t>a sterile </a:t>
            </a:r>
            <a:r>
              <a:rPr lang="en-CA" dirty="0"/>
              <a:t>gown</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286907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Objectives</a:t>
            </a:r>
            <a:endParaRPr lang="en-CA" dirty="0"/>
          </a:p>
        </p:txBody>
      </p:sp>
      <p:sp>
        <p:nvSpPr>
          <p:cNvPr id="3" name="Content Placeholder 2"/>
          <p:cNvSpPr>
            <a:spLocks noGrp="1"/>
          </p:cNvSpPr>
          <p:nvPr>
            <p:ph idx="1"/>
          </p:nvPr>
        </p:nvSpPr>
        <p:spPr>
          <a:xfrm>
            <a:off x="457200" y="1631732"/>
            <a:ext cx="8434552" cy="4525963"/>
          </a:xfrm>
        </p:spPr>
        <p:txBody>
          <a:bodyPr>
            <a:noAutofit/>
          </a:bodyPr>
          <a:lstStyle/>
          <a:p>
            <a:r>
              <a:rPr lang="en-CA" sz="2400" dirty="0"/>
              <a:t>Gain an awareness of early cleanliness methods and disinfection practices.</a:t>
            </a:r>
          </a:p>
          <a:p>
            <a:r>
              <a:rPr lang="en-CA" sz="2400" dirty="0" smtClean="0"/>
              <a:t>Understand </a:t>
            </a:r>
            <a:r>
              <a:rPr lang="en-CA" sz="2400" dirty="0"/>
              <a:t>the rationale for using a hood when preparing </a:t>
            </a:r>
            <a:r>
              <a:rPr lang="en-CA" sz="2400" dirty="0" smtClean="0"/>
              <a:t>sterile </a:t>
            </a:r>
            <a:r>
              <a:rPr lang="en-CA" sz="2400" dirty="0"/>
              <a:t>products.</a:t>
            </a:r>
          </a:p>
          <a:p>
            <a:r>
              <a:rPr lang="en-CA" sz="2400" dirty="0" smtClean="0"/>
              <a:t>Describe </a:t>
            </a:r>
            <a:r>
              <a:rPr lang="en-CA" sz="2400" dirty="0"/>
              <a:t>the components of the horizontal laminar </a:t>
            </a:r>
            <a:r>
              <a:rPr lang="en-CA" sz="2400" dirty="0" smtClean="0"/>
              <a:t>airflow </a:t>
            </a:r>
            <a:r>
              <a:rPr lang="en-CA" sz="2400" dirty="0"/>
              <a:t>hood.</a:t>
            </a:r>
          </a:p>
          <a:p>
            <a:r>
              <a:rPr lang="en-CA" sz="2400" dirty="0" smtClean="0"/>
              <a:t>Explain </a:t>
            </a:r>
            <a:r>
              <a:rPr lang="en-CA" sz="2400" dirty="0"/>
              <a:t>the proper methods for cleaning the horizontal laminar </a:t>
            </a:r>
            <a:r>
              <a:rPr lang="en-CA" sz="2400" dirty="0" smtClean="0"/>
              <a:t>airflow </a:t>
            </a:r>
            <a:r>
              <a:rPr lang="en-CA" sz="2400" dirty="0"/>
              <a:t>hood.</a:t>
            </a:r>
          </a:p>
          <a:p>
            <a:r>
              <a:rPr lang="en-CA" sz="2400" dirty="0" smtClean="0"/>
              <a:t>Demonstrate </a:t>
            </a:r>
            <a:r>
              <a:rPr lang="en-CA" sz="2400" dirty="0"/>
              <a:t>excellent technique in the cleaning of the horizontal </a:t>
            </a:r>
            <a:r>
              <a:rPr lang="en-CA" sz="2400" dirty="0" smtClean="0"/>
              <a:t>laminar airflow </a:t>
            </a:r>
            <a:r>
              <a:rPr lang="en-CA" sz="2400" dirty="0"/>
              <a:t>hood.</a:t>
            </a:r>
            <a:endParaRPr lang="en-CA" sz="2200" dirty="0" smtClean="0"/>
          </a:p>
        </p:txBody>
      </p:sp>
      <p:sp>
        <p:nvSpPr>
          <p:cNvPr id="8" name="Slide Number Placeholder 7"/>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41244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Preview the Lab </a:t>
            </a:r>
            <a:r>
              <a:rPr lang="en-CA" dirty="0" smtClean="0"/>
              <a:t>Procedure…/2</a:t>
            </a:r>
            <a:endParaRPr lang="en-CA" dirty="0"/>
          </a:p>
        </p:txBody>
      </p:sp>
      <p:sp>
        <p:nvSpPr>
          <p:cNvPr id="3" name="Content Placeholder 2"/>
          <p:cNvSpPr>
            <a:spLocks noGrp="1"/>
          </p:cNvSpPr>
          <p:nvPr>
            <p:ph idx="1"/>
          </p:nvPr>
        </p:nvSpPr>
        <p:spPr>
          <a:xfrm>
            <a:off x="457200" y="1828800"/>
            <a:ext cx="8229600" cy="4367048"/>
          </a:xfrm>
        </p:spPr>
        <p:txBody>
          <a:bodyPr/>
          <a:lstStyle/>
          <a:p>
            <a:pPr marL="0" indent="0">
              <a:buNone/>
            </a:pPr>
            <a:r>
              <a:rPr lang="en-CA" b="1" dirty="0"/>
              <a:t>Clean Room Preparatory </a:t>
            </a:r>
            <a:r>
              <a:rPr lang="en-CA" b="1" dirty="0" smtClean="0"/>
              <a:t>Procedures</a:t>
            </a:r>
          </a:p>
          <a:p>
            <a:r>
              <a:rPr lang="en-CA" i="1" dirty="0"/>
              <a:t>Arranging Supplies in the </a:t>
            </a:r>
            <a:r>
              <a:rPr lang="en-CA" i="1" dirty="0" smtClean="0"/>
              <a:t>Hood</a:t>
            </a:r>
          </a:p>
          <a:p>
            <a:pPr lvl="1"/>
            <a:r>
              <a:rPr lang="en-CA" dirty="0" smtClean="0"/>
              <a:t>the </a:t>
            </a:r>
            <a:r>
              <a:rPr lang="en-CA" dirty="0"/>
              <a:t>wipes should </a:t>
            </a:r>
            <a:r>
              <a:rPr lang="en-CA" dirty="0" smtClean="0"/>
              <a:t>be placed </a:t>
            </a:r>
            <a:r>
              <a:rPr lang="en-CA" dirty="0"/>
              <a:t>at least six inches inside of the hood because the outer six-inch edge of the </a:t>
            </a:r>
            <a:r>
              <a:rPr lang="en-CA" dirty="0" smtClean="0"/>
              <a:t>work surface </a:t>
            </a:r>
            <a:r>
              <a:rPr lang="en-CA" dirty="0"/>
              <a:t>is exposed to potentially contaminated room </a:t>
            </a:r>
            <a:r>
              <a:rPr lang="en-CA" dirty="0" smtClean="0"/>
              <a:t>air</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23395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Preview the Lab </a:t>
            </a:r>
            <a:r>
              <a:rPr lang="en-CA" dirty="0" smtClean="0"/>
              <a:t>Procedure…/3</a:t>
            </a:r>
            <a:endParaRPr lang="en-CA" dirty="0"/>
          </a:p>
        </p:txBody>
      </p:sp>
      <p:sp>
        <p:nvSpPr>
          <p:cNvPr id="3" name="Content Placeholder 2"/>
          <p:cNvSpPr>
            <a:spLocks noGrp="1"/>
          </p:cNvSpPr>
          <p:nvPr>
            <p:ph idx="1"/>
          </p:nvPr>
        </p:nvSpPr>
        <p:spPr>
          <a:xfrm>
            <a:off x="457200" y="1828800"/>
            <a:ext cx="8229600" cy="472966"/>
          </a:xfrm>
        </p:spPr>
        <p:txBody>
          <a:bodyPr>
            <a:normAutofit fontScale="92500" lnSpcReduction="10000"/>
          </a:bodyPr>
          <a:lstStyle/>
          <a:p>
            <a:pPr marL="0" indent="0">
              <a:buNone/>
            </a:pPr>
            <a:r>
              <a:rPr lang="en-CA" b="1" dirty="0"/>
              <a:t>Hood-Cleaning </a:t>
            </a:r>
            <a:r>
              <a:rPr lang="en-CA" b="1" dirty="0" smtClean="0"/>
              <a:t>Procedure</a:t>
            </a:r>
          </a:p>
          <a:p>
            <a:pPr marL="0" indent="0">
              <a:buNone/>
            </a:pPr>
            <a:endParaRPr lang="en-CA" b="1"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41" y="2492474"/>
            <a:ext cx="7186937" cy="3498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94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Preview the Lab </a:t>
            </a:r>
            <a:r>
              <a:rPr lang="en-CA" dirty="0" smtClean="0"/>
              <a:t>Procedure…/4</a:t>
            </a:r>
            <a:endParaRPr lang="en-CA" dirty="0"/>
          </a:p>
        </p:txBody>
      </p:sp>
      <p:sp>
        <p:nvSpPr>
          <p:cNvPr id="3" name="Content Placeholder 2"/>
          <p:cNvSpPr>
            <a:spLocks noGrp="1"/>
          </p:cNvSpPr>
          <p:nvPr>
            <p:ph idx="1"/>
          </p:nvPr>
        </p:nvSpPr>
        <p:spPr>
          <a:xfrm>
            <a:off x="457200" y="1828800"/>
            <a:ext cx="8229600" cy="472966"/>
          </a:xfrm>
        </p:spPr>
        <p:txBody>
          <a:bodyPr>
            <a:normAutofit fontScale="92500" lnSpcReduction="10000"/>
          </a:bodyPr>
          <a:lstStyle/>
          <a:p>
            <a:pPr marL="0" indent="0">
              <a:buNone/>
            </a:pPr>
            <a:r>
              <a:rPr lang="en-CA" b="1" dirty="0"/>
              <a:t>Hood-Cleaning </a:t>
            </a:r>
            <a:r>
              <a:rPr lang="en-CA" b="1" dirty="0" smtClean="0"/>
              <a:t>Procedure…continued</a:t>
            </a:r>
          </a:p>
          <a:p>
            <a:pPr marL="0" indent="0">
              <a:buNone/>
            </a:pPr>
            <a:endParaRPr lang="en-CA" b="1"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41" y="2503612"/>
            <a:ext cx="7388890" cy="3318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5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Preview the Lab </a:t>
            </a:r>
            <a:r>
              <a:rPr lang="en-CA" dirty="0" smtClean="0"/>
              <a:t>Procedure…/5</a:t>
            </a:r>
            <a:endParaRPr lang="en-CA" dirty="0"/>
          </a:p>
        </p:txBody>
      </p:sp>
      <p:sp>
        <p:nvSpPr>
          <p:cNvPr id="3" name="Content Placeholder 2"/>
          <p:cNvSpPr>
            <a:spLocks noGrp="1"/>
          </p:cNvSpPr>
          <p:nvPr>
            <p:ph idx="1"/>
          </p:nvPr>
        </p:nvSpPr>
        <p:spPr>
          <a:xfrm>
            <a:off x="457200" y="1828800"/>
            <a:ext cx="8229600" cy="4272455"/>
          </a:xfrm>
        </p:spPr>
        <p:txBody>
          <a:bodyPr/>
          <a:lstStyle/>
          <a:p>
            <a:pPr marL="0" indent="0">
              <a:buNone/>
            </a:pPr>
            <a:r>
              <a:rPr lang="en-CA" b="1" dirty="0"/>
              <a:t>Hood-Cleaning </a:t>
            </a:r>
            <a:r>
              <a:rPr lang="en-CA" b="1" dirty="0" smtClean="0"/>
              <a:t>Procedure…continued</a:t>
            </a:r>
          </a:p>
          <a:p>
            <a:r>
              <a:rPr lang="en-CA" dirty="0"/>
              <a:t>Avoid using short, staccato, back-and-forth strokes </a:t>
            </a:r>
            <a:r>
              <a:rPr lang="en-CA" dirty="0" smtClean="0"/>
              <a:t>as they </a:t>
            </a:r>
            <a:r>
              <a:rPr lang="en-CA" dirty="0"/>
              <a:t>create </a:t>
            </a:r>
            <a:r>
              <a:rPr lang="en-CA" b="1" dirty="0">
                <a:solidFill>
                  <a:srgbClr val="990000"/>
                </a:solidFill>
              </a:rPr>
              <a:t>turbulence</a:t>
            </a:r>
            <a:r>
              <a:rPr lang="en-CA" b="1" dirty="0"/>
              <a:t> </a:t>
            </a:r>
            <a:r>
              <a:rPr lang="en-CA" dirty="0"/>
              <a:t>in the sterile airflow and may cause you to </a:t>
            </a:r>
            <a:r>
              <a:rPr lang="en-CA" dirty="0" smtClean="0"/>
              <a:t>miss small </a:t>
            </a:r>
            <a:r>
              <a:rPr lang="en-CA" dirty="0"/>
              <a:t>portions of the hood during the cleaning </a:t>
            </a:r>
            <a:r>
              <a:rPr lang="en-CA" dirty="0" smtClean="0"/>
              <a:t>procedure</a:t>
            </a:r>
          </a:p>
          <a:p>
            <a:r>
              <a:rPr lang="en-CA" dirty="0"/>
              <a:t>Once the initial hood cleaning has been completed using the </a:t>
            </a:r>
            <a:r>
              <a:rPr lang="en-CA" dirty="0" smtClean="0"/>
              <a:t>sterile water</a:t>
            </a:r>
            <a:r>
              <a:rPr lang="en-CA" dirty="0"/>
              <a:t>, you must repeat the process using the sterile 70% </a:t>
            </a:r>
            <a:r>
              <a:rPr lang="en-CA" dirty="0" smtClean="0"/>
              <a:t>IPA</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3889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Preview the Lab Procedure</a:t>
            </a:r>
            <a:r>
              <a:rPr lang="en-CA" dirty="0" smtClean="0"/>
              <a:t>…/6</a:t>
            </a:r>
            <a:endParaRPr lang="en-CA" dirty="0"/>
          </a:p>
        </p:txBody>
      </p:sp>
      <p:sp>
        <p:nvSpPr>
          <p:cNvPr id="3" name="Content Placeholder 2"/>
          <p:cNvSpPr>
            <a:spLocks noGrp="1"/>
          </p:cNvSpPr>
          <p:nvPr>
            <p:ph idx="1"/>
          </p:nvPr>
        </p:nvSpPr>
        <p:spPr>
          <a:xfrm>
            <a:off x="457200" y="1828800"/>
            <a:ext cx="8229600" cy="4367048"/>
          </a:xfrm>
        </p:spPr>
        <p:txBody>
          <a:bodyPr/>
          <a:lstStyle/>
          <a:p>
            <a:pPr marL="0" indent="0">
              <a:buNone/>
            </a:pPr>
            <a:r>
              <a:rPr lang="en-CA" b="1" dirty="0"/>
              <a:t>Completing the Checklist and Removing PPE</a:t>
            </a:r>
          </a:p>
          <a:p>
            <a:r>
              <a:rPr lang="en-CA" dirty="0"/>
              <a:t>Upon completion of the hood-cleaning procedure, return to the </a:t>
            </a:r>
            <a:r>
              <a:rPr lang="en-CA" dirty="0" smtClean="0"/>
              <a:t>anteroom</a:t>
            </a:r>
          </a:p>
          <a:p>
            <a:r>
              <a:rPr lang="en-CA" dirty="0" smtClean="0"/>
              <a:t>Complete the </a:t>
            </a:r>
            <a:r>
              <a:rPr lang="en-CA" dirty="0"/>
              <a:t>hood-cleaning checklist by recording the date, time, and your name or initials </a:t>
            </a:r>
            <a:r>
              <a:rPr lang="en-CA" dirty="0" smtClean="0"/>
              <a:t>as required</a:t>
            </a:r>
          </a:p>
          <a:p>
            <a:r>
              <a:rPr lang="en-CA" dirty="0" smtClean="0"/>
              <a:t>Remove </a:t>
            </a:r>
            <a:r>
              <a:rPr lang="en-CA" dirty="0"/>
              <a:t>your PPE in the opposite order in which you put them </a:t>
            </a:r>
            <a:r>
              <a:rPr lang="en-CA" dirty="0" smtClean="0"/>
              <a:t>on</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6268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lumMod val="85000"/>
                  </a:schemeClr>
                </a:solidFill>
              </a:rPr>
              <a:t>Your Turn</a:t>
            </a:r>
            <a:endParaRPr lang="en-CA" dirty="0">
              <a:solidFill>
                <a:schemeClr val="bg1">
                  <a:lumMod val="85000"/>
                </a:schemeClr>
              </a:solidFill>
            </a:endParaRPr>
          </a:p>
        </p:txBody>
      </p:sp>
      <p:sp>
        <p:nvSpPr>
          <p:cNvPr id="8" name="Slide Number Placeholder 7"/>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
        <p:nvSpPr>
          <p:cNvPr id="5" name="Content Placeholder 6"/>
          <p:cNvSpPr txBox="1">
            <a:spLocks/>
          </p:cNvSpPr>
          <p:nvPr/>
        </p:nvSpPr>
        <p:spPr>
          <a:xfrm>
            <a:off x="263045" y="1600199"/>
            <a:ext cx="8723300" cy="2278205"/>
          </a:xfrm>
          <a:prstGeom prst="rect">
            <a:avLst/>
          </a:prstGeom>
          <a:gradFill flip="none" rotWithShape="1">
            <a:gsLst>
              <a:gs pos="0">
                <a:schemeClr val="accent2">
                  <a:lumMod val="75000"/>
                  <a:tint val="66000"/>
                  <a:satMod val="160000"/>
                </a:schemeClr>
              </a:gs>
              <a:gs pos="16000">
                <a:schemeClr val="accent2">
                  <a:lumMod val="75000"/>
                </a:schemeClr>
              </a:gs>
              <a:gs pos="100000">
                <a:schemeClr val="accent2">
                  <a:lumMod val="75000"/>
                  <a:tint val="23500"/>
                  <a:satMod val="160000"/>
                </a:schemeClr>
              </a:gs>
            </a:gsLst>
            <a:lin ang="13500000" scaled="1"/>
            <a:tileRect/>
          </a:gra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Bef>
                <a:spcPts val="300"/>
              </a:spcBef>
              <a:buFont typeface="+mj-lt"/>
              <a:buAutoNum type="arabicParenR" startAt="3"/>
            </a:pPr>
            <a:r>
              <a:rPr lang="en-CA" sz="2200" dirty="0" smtClean="0"/>
              <a:t>If </a:t>
            </a:r>
            <a:r>
              <a:rPr lang="en-CA" sz="2200" dirty="0"/>
              <a:t>large wipes are used to clean the hood, bring </a:t>
            </a:r>
            <a:r>
              <a:rPr lang="en-CA" sz="2200" dirty="0" smtClean="0"/>
              <a:t>this many wipes. </a:t>
            </a:r>
            <a:endParaRPr lang="en-CA" sz="2200" dirty="0" smtClean="0">
              <a:latin typeface="Calibri" pitchFamily="34" charset="0"/>
              <a:cs typeface="Calibri" pitchFamily="34" charset="0"/>
            </a:endParaRPr>
          </a:p>
          <a:p>
            <a:pPr marL="919163" lvl="1" indent="-461963">
              <a:spcBef>
                <a:spcPts val="300"/>
              </a:spcBef>
              <a:buFont typeface="+mj-lt"/>
              <a:buAutoNum type="alphaLcPeriod"/>
            </a:pPr>
            <a:r>
              <a:rPr lang="en-CA" sz="2200" dirty="0" smtClean="0"/>
              <a:t>4–6</a:t>
            </a:r>
            <a:endParaRPr lang="en-CA" sz="2200" dirty="0" smtClean="0">
              <a:latin typeface="Calibri" pitchFamily="34" charset="0"/>
              <a:cs typeface="Calibri" pitchFamily="34" charset="0"/>
            </a:endParaRPr>
          </a:p>
          <a:p>
            <a:pPr marL="919163" lvl="1" indent="-461963">
              <a:spcBef>
                <a:spcPts val="300"/>
              </a:spcBef>
              <a:buFont typeface="+mj-lt"/>
              <a:buAutoNum type="alphaLcPeriod"/>
            </a:pPr>
            <a:r>
              <a:rPr lang="en-CA" sz="2200" dirty="0" smtClean="0"/>
              <a:t>7–9</a:t>
            </a:r>
            <a:endParaRPr lang="en-CA" sz="2200" dirty="0">
              <a:latin typeface="Calibri" pitchFamily="34" charset="0"/>
              <a:cs typeface="Calibri" pitchFamily="34" charset="0"/>
            </a:endParaRPr>
          </a:p>
          <a:p>
            <a:pPr marL="919163" lvl="1" indent="-461963">
              <a:spcBef>
                <a:spcPts val="300"/>
              </a:spcBef>
              <a:buFont typeface="+mj-lt"/>
              <a:buAutoNum type="alphaLcPeriod"/>
            </a:pPr>
            <a:r>
              <a:rPr lang="en-CA" sz="2200" dirty="0" smtClean="0"/>
              <a:t>10–12</a:t>
            </a:r>
            <a:endParaRPr lang="en-CA" sz="2200" dirty="0" smtClean="0">
              <a:latin typeface="Calibri" pitchFamily="34" charset="0"/>
              <a:cs typeface="Calibri" pitchFamily="34" charset="0"/>
            </a:endParaRPr>
          </a:p>
          <a:p>
            <a:pPr marL="919163" lvl="1" indent="-461963">
              <a:spcBef>
                <a:spcPts val="300"/>
              </a:spcBef>
              <a:buFont typeface="+mj-lt"/>
              <a:buAutoNum type="alphaLcPeriod"/>
            </a:pPr>
            <a:r>
              <a:rPr lang="en-CA" sz="2200" dirty="0" smtClean="0"/>
              <a:t>13–15</a:t>
            </a:r>
            <a:endParaRPr lang="en-CA" sz="2200" dirty="0" smtClean="0">
              <a:latin typeface="Calibri" pitchFamily="34" charset="0"/>
              <a:cs typeface="Calibri" pitchFamily="34" charset="0"/>
            </a:endParaRPr>
          </a:p>
          <a:p>
            <a:pPr>
              <a:spcBef>
                <a:spcPts val="300"/>
              </a:spcBef>
              <a:buFont typeface="+mj-lt"/>
              <a:buAutoNum type="arabicParenR" startAt="3"/>
            </a:pPr>
            <a:endParaRPr lang="en-CA" sz="2200" dirty="0" smtClean="0">
              <a:latin typeface="Calibri" pitchFamily="34" charset="0"/>
              <a:cs typeface="Calibri" pitchFamily="34" charset="0"/>
            </a:endParaRPr>
          </a:p>
          <a:p>
            <a:pPr>
              <a:spcBef>
                <a:spcPts val="300"/>
              </a:spcBef>
              <a:buFont typeface="+mj-lt"/>
              <a:buAutoNum type="arabicParenR" startAt="3"/>
            </a:pPr>
            <a:endParaRPr lang="en-CA" sz="2200" dirty="0">
              <a:latin typeface="Calibri" pitchFamily="34" charset="0"/>
              <a:cs typeface="Calibri" pitchFamily="34" charset="0"/>
            </a:endParaRPr>
          </a:p>
        </p:txBody>
      </p:sp>
      <p:sp>
        <p:nvSpPr>
          <p:cNvPr id="6" name="Content Placeholder 5"/>
          <p:cNvSpPr txBox="1">
            <a:spLocks/>
          </p:cNvSpPr>
          <p:nvPr/>
        </p:nvSpPr>
        <p:spPr>
          <a:xfrm>
            <a:off x="263045" y="3964942"/>
            <a:ext cx="8726608" cy="2278205"/>
          </a:xfrm>
          <a:prstGeom prst="rect">
            <a:avLst/>
          </a:prstGeom>
          <a:gradFill flip="none" rotWithShape="1">
            <a:gsLst>
              <a:gs pos="0">
                <a:schemeClr val="accent2">
                  <a:lumMod val="75000"/>
                  <a:tint val="66000"/>
                  <a:satMod val="160000"/>
                </a:schemeClr>
              </a:gs>
              <a:gs pos="16000">
                <a:schemeClr val="accent2">
                  <a:lumMod val="75000"/>
                </a:schemeClr>
              </a:gs>
              <a:gs pos="100000">
                <a:schemeClr val="accent2">
                  <a:lumMod val="75000"/>
                  <a:tint val="23500"/>
                  <a:satMod val="160000"/>
                </a:schemeClr>
              </a:gs>
            </a:gsLst>
            <a:lin ang="13500000" scaled="1"/>
            <a:tileRect/>
          </a:gra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300"/>
              </a:spcBef>
              <a:buClrTx/>
              <a:buSzPct val="100000"/>
              <a:buFont typeface="+mj-lt"/>
              <a:buAutoNum type="arabicParenR" startAt="4"/>
            </a:pPr>
            <a:r>
              <a:rPr lang="en-CA" sz="2200" dirty="0" smtClean="0"/>
              <a:t>This is </a:t>
            </a:r>
            <a:r>
              <a:rPr lang="en-CA" sz="2200" dirty="0"/>
              <a:t>used to remove the sticky compounding residue that is insoluble to IPA.</a:t>
            </a:r>
            <a:endParaRPr lang="en-CA" sz="2200" dirty="0" smtClean="0"/>
          </a:p>
          <a:p>
            <a:pPr lvl="1">
              <a:spcBef>
                <a:spcPts val="300"/>
              </a:spcBef>
              <a:buClrTx/>
            </a:pPr>
            <a:r>
              <a:rPr lang="en-CA" sz="2200" dirty="0" smtClean="0"/>
              <a:t>alcohol</a:t>
            </a:r>
          </a:p>
          <a:p>
            <a:pPr lvl="1">
              <a:spcBef>
                <a:spcPts val="300"/>
              </a:spcBef>
              <a:buClrTx/>
            </a:pPr>
            <a:r>
              <a:rPr lang="en-CA" sz="2200" dirty="0" smtClean="0"/>
              <a:t>gauze</a:t>
            </a:r>
          </a:p>
          <a:p>
            <a:pPr lvl="1">
              <a:spcBef>
                <a:spcPts val="300"/>
              </a:spcBef>
              <a:buClrTx/>
            </a:pPr>
            <a:r>
              <a:rPr lang="en-CA" sz="2200" dirty="0" smtClean="0"/>
              <a:t>antiseptic wipes</a:t>
            </a:r>
          </a:p>
          <a:p>
            <a:pPr lvl="1">
              <a:spcBef>
                <a:spcPts val="300"/>
              </a:spcBef>
              <a:buClrTx/>
            </a:pPr>
            <a:r>
              <a:rPr lang="en-CA" sz="2200" dirty="0" smtClean="0"/>
              <a:t>sterile water</a:t>
            </a:r>
            <a:endParaRPr lang="en-CA" sz="2200" dirty="0"/>
          </a:p>
        </p:txBody>
      </p:sp>
      <p:grpSp>
        <p:nvGrpSpPr>
          <p:cNvPr id="12" name="Group 11"/>
          <p:cNvGrpSpPr/>
          <p:nvPr/>
        </p:nvGrpSpPr>
        <p:grpSpPr>
          <a:xfrm>
            <a:off x="7077694" y="2030684"/>
            <a:ext cx="1860997" cy="1886758"/>
            <a:chOff x="6550152" y="3328099"/>
            <a:chExt cx="2136647" cy="2054352"/>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6083" b="89911" l="4980" r="89841">
                          <a14:foregroundMark x1="19721" y1="6231" x2="19721" y2="6231"/>
                          <a14:foregroundMark x1="4980" y1="13205" x2="4980" y2="13205"/>
                        </a14:backgroundRemoval>
                      </a14:imgEffect>
                    </a14:imgLayer>
                  </a14:imgProps>
                </a:ext>
                <a:ext uri="{28A0092B-C50C-407E-A947-70E740481C1C}">
                  <a14:useLocalDpi xmlns:a14="http://schemas.microsoft.com/office/drawing/2010/main" val="0"/>
                </a:ext>
              </a:extLst>
            </a:blip>
            <a:stretch>
              <a:fillRect/>
            </a:stretch>
          </p:blipFill>
          <p:spPr>
            <a:xfrm>
              <a:off x="6550152" y="3328099"/>
              <a:ext cx="1530096" cy="2054352"/>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911438" y="3740727"/>
              <a:ext cx="1775361" cy="1625309"/>
            </a:xfrm>
            <a:prstGeom prst="rect">
              <a:avLst/>
            </a:prstGeom>
            <a:noFill/>
          </p:spPr>
          <p:txBody>
            <a:bodyPr wrap="square" rtlCol="0">
              <a:spAutoFit/>
            </a:bodyPr>
            <a:lstStyle/>
            <a:p>
              <a:r>
                <a:rPr lang="en-CA" sz="1300" b="1" dirty="0" smtClean="0">
                  <a:solidFill>
                    <a:srgbClr val="002060"/>
                  </a:solidFill>
                </a:rPr>
                <a:t>In Slide Show view, click here to see the answer to Question 3. Then click again to advance to Question 4.</a:t>
              </a:r>
              <a:endParaRPr lang="en-CA" sz="1300" b="1" dirty="0">
                <a:solidFill>
                  <a:srgbClr val="002060"/>
                </a:solidFill>
              </a:endParaRPr>
            </a:p>
          </p:txBody>
        </p:sp>
      </p:grpSp>
      <p:grpSp>
        <p:nvGrpSpPr>
          <p:cNvPr id="15" name="Group 14"/>
          <p:cNvGrpSpPr/>
          <p:nvPr/>
        </p:nvGrpSpPr>
        <p:grpSpPr>
          <a:xfrm>
            <a:off x="7077694" y="4491300"/>
            <a:ext cx="1860997" cy="1886758"/>
            <a:chOff x="6550152" y="3328099"/>
            <a:chExt cx="2136647" cy="2054352"/>
          </a:xfrm>
        </p:grpSpPr>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6083" b="89911" l="4980" r="89841">
                          <a14:foregroundMark x1="19721" y1="6231" x2="19721" y2="6231"/>
                          <a14:foregroundMark x1="4980" y1="13205" x2="4980" y2="13205"/>
                        </a14:backgroundRemoval>
                      </a14:imgEffect>
                    </a14:imgLayer>
                  </a14:imgProps>
                </a:ext>
                <a:ext uri="{28A0092B-C50C-407E-A947-70E740481C1C}">
                  <a14:useLocalDpi xmlns:a14="http://schemas.microsoft.com/office/drawing/2010/main" val="0"/>
                </a:ext>
              </a:extLst>
            </a:blip>
            <a:stretch>
              <a:fillRect/>
            </a:stretch>
          </p:blipFill>
          <p:spPr>
            <a:xfrm>
              <a:off x="6550152" y="3328099"/>
              <a:ext cx="1530096" cy="2054352"/>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6911438" y="3740727"/>
              <a:ext cx="1775361" cy="971834"/>
            </a:xfrm>
            <a:prstGeom prst="rect">
              <a:avLst/>
            </a:prstGeom>
            <a:noFill/>
          </p:spPr>
          <p:txBody>
            <a:bodyPr wrap="square" rtlCol="0">
              <a:spAutoFit/>
            </a:bodyPr>
            <a:lstStyle/>
            <a:p>
              <a:r>
                <a:rPr lang="en-CA" sz="1300" b="1" dirty="0" smtClean="0">
                  <a:solidFill>
                    <a:srgbClr val="002060"/>
                  </a:solidFill>
                </a:rPr>
                <a:t>In Slide Show view, click here to see the answer  to </a:t>
              </a:r>
              <a:r>
                <a:rPr lang="en-CA" sz="1300" b="1" smtClean="0">
                  <a:solidFill>
                    <a:srgbClr val="002060"/>
                  </a:solidFill>
                </a:rPr>
                <a:t>Question 4. </a:t>
              </a:r>
              <a:endParaRPr lang="en-CA" sz="1300" b="1" dirty="0">
                <a:solidFill>
                  <a:srgbClr val="002060"/>
                </a:solidFill>
              </a:endParaRPr>
            </a:p>
          </p:txBody>
        </p:sp>
      </p:grpSp>
    </p:spTree>
    <p:extLst>
      <p:ext uri="{BB962C8B-B14F-4D97-AF65-F5344CB8AC3E}">
        <p14:creationId xmlns:p14="http://schemas.microsoft.com/office/powerpoint/2010/main" val="16736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5">
                                            <p:txEl>
                                              <p:pRg st="3" end="3"/>
                                            </p:txEl>
                                          </p:spTgt>
                                        </p:tgtEl>
                                      </p:cBhvr>
                                      <p:by x="150000" y="150000"/>
                                    </p:animScale>
                                  </p:childTnLst>
                                </p:cTn>
                              </p:par>
                              <p:par>
                                <p:cTn id="27" presetID="3" presetClass="emph" presetSubtype="2" fill="hold" grpId="2" nodeType="withEffect">
                                  <p:stCondLst>
                                    <p:cond delay="0"/>
                                  </p:stCondLst>
                                  <p:childTnLst>
                                    <p:animClr clrSpc="rgb" dir="cw">
                                      <p:cBhvr override="childStyle">
                                        <p:cTn id="28" dur="2000" fill="hold"/>
                                        <p:tgtEl>
                                          <p:spTgt spid="5">
                                            <p:txEl>
                                              <p:pRg st="3" end="3"/>
                                            </p:txEl>
                                          </p:spTgt>
                                        </p:tgtEl>
                                        <p:attrNameLst>
                                          <p:attrName>style.color</p:attrName>
                                        </p:attrNameLst>
                                      </p:cBhvr>
                                      <p:to>
                                        <a:srgbClr val="006600"/>
                                      </p:to>
                                    </p:animClr>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
                                            <p:txEl>
                                              <p:pRg st="0" end="0"/>
                                            </p:txEl>
                                          </p:spTgt>
                                        </p:tgtEl>
                                      </p:cBhvr>
                                    </p:animEffect>
                                    <p:set>
                                      <p:cBhvr>
                                        <p:cTn id="33" dur="1" fill="hold">
                                          <p:stCondLst>
                                            <p:cond delay="499"/>
                                          </p:stCondLst>
                                        </p:cTn>
                                        <p:tgtEl>
                                          <p:spTgt spid="5">
                                            <p:txEl>
                                              <p:pRg st="0" end="0"/>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
                                            <p:txEl>
                                              <p:pRg st="1" end="1"/>
                                            </p:txEl>
                                          </p:spTgt>
                                        </p:tgtEl>
                                      </p:cBhvr>
                                    </p:animEffect>
                                    <p:set>
                                      <p:cBhvr>
                                        <p:cTn id="36" dur="1" fill="hold">
                                          <p:stCondLst>
                                            <p:cond delay="499"/>
                                          </p:stCondLst>
                                        </p:cTn>
                                        <p:tgtEl>
                                          <p:spTgt spid="5">
                                            <p:txEl>
                                              <p:pRg st="1" end="1"/>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
                                            <p:txEl>
                                              <p:pRg st="2" end="2"/>
                                            </p:txEl>
                                          </p:spTgt>
                                        </p:tgtEl>
                                      </p:cBhvr>
                                    </p:animEffect>
                                    <p:set>
                                      <p:cBhvr>
                                        <p:cTn id="39" dur="1" fill="hold">
                                          <p:stCondLst>
                                            <p:cond delay="499"/>
                                          </p:stCondLst>
                                        </p:cTn>
                                        <p:tgtEl>
                                          <p:spTgt spid="5">
                                            <p:txEl>
                                              <p:pRg st="2" end="2"/>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xEl>
                                              <p:pRg st="3" end="3"/>
                                            </p:txEl>
                                          </p:spTgt>
                                        </p:tgtEl>
                                      </p:cBhvr>
                                    </p:animEffect>
                                    <p:set>
                                      <p:cBhvr>
                                        <p:cTn id="42" dur="1" fill="hold">
                                          <p:stCondLst>
                                            <p:cond delay="499"/>
                                          </p:stCondLst>
                                        </p:cTn>
                                        <p:tgtEl>
                                          <p:spTgt spid="5">
                                            <p:txEl>
                                              <p:pRg st="3" end="3"/>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
                                            <p:txEl>
                                              <p:pRg st="4" end="4"/>
                                            </p:txEl>
                                          </p:spTgt>
                                        </p:tgtEl>
                                      </p:cBhvr>
                                    </p:animEffect>
                                    <p:set>
                                      <p:cBhvr>
                                        <p:cTn id="45" dur="1" fill="hold">
                                          <p:stCondLst>
                                            <p:cond delay="499"/>
                                          </p:stCondLst>
                                        </p:cTn>
                                        <p:tgtEl>
                                          <p:spTgt spid="5">
                                            <p:txEl>
                                              <p:pRg st="4" end="4"/>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
                                            <p:bg/>
                                          </p:spTgt>
                                        </p:tgtEl>
                                      </p:cBhvr>
                                    </p:animEffect>
                                    <p:set>
                                      <p:cBhvr>
                                        <p:cTn id="51" dur="1" fill="hold">
                                          <p:stCondLst>
                                            <p:cond delay="499"/>
                                          </p:stCondLst>
                                        </p:cTn>
                                        <p:tgtEl>
                                          <p:spTgt spid="5">
                                            <p:bg/>
                                          </p:spTgt>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
                                            <p:bg/>
                                          </p:spTgt>
                                        </p:tgtEl>
                                        <p:attrNameLst>
                                          <p:attrName>style.visibility</p:attrName>
                                        </p:attrNameLst>
                                      </p:cBhvr>
                                      <p:to>
                                        <p:strVal val="visible"/>
                                      </p:to>
                                    </p:set>
                                    <p:animEffect transition="in" filter="fade">
                                      <p:cBhvr>
                                        <p:cTn id="55" dur="500"/>
                                        <p:tgtEl>
                                          <p:spTgt spid="6">
                                            <p:bg/>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fade">
                                      <p:cBhvr>
                                        <p:cTn id="61" dur="500"/>
                                        <p:tgtEl>
                                          <p:spTgt spid="6">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fade">
                                      <p:cBhvr>
                                        <p:cTn id="64" dur="500"/>
                                        <p:tgtEl>
                                          <p:spTgt spid="6">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500"/>
                                        <p:tgtEl>
                                          <p:spTgt spid="6">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fade">
                                      <p:cBhvr>
                                        <p:cTn id="70" dur="500"/>
                                        <p:tgtEl>
                                          <p:spTgt spid="6">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fade">
                                      <p:cBhvr>
                                        <p:cTn id="73" dur="500"/>
                                        <p:tgtEl>
                                          <p:spTgt spid="6">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2000" fill="hold"/>
                                        <p:tgtEl>
                                          <p:spTgt spid="6">
                                            <p:txEl>
                                              <p:pRg st="4" end="4"/>
                                            </p:txEl>
                                          </p:spTgt>
                                        </p:tgtEl>
                                      </p:cBhvr>
                                      <p:by x="150000" y="150000"/>
                                    </p:animScale>
                                  </p:childTnLst>
                                </p:cTn>
                              </p:par>
                              <p:par>
                                <p:cTn id="78" presetID="3" presetClass="emph" presetSubtype="2" fill="hold" grpId="1" nodeType="withEffect">
                                  <p:stCondLst>
                                    <p:cond delay="0"/>
                                  </p:stCondLst>
                                  <p:childTnLst>
                                    <p:animClr clrSpc="rgb" dir="cw">
                                      <p:cBhvr override="childStyle">
                                        <p:cTn id="79" dur="2000" fill="hold"/>
                                        <p:tgtEl>
                                          <p:spTgt spid="6">
                                            <p:txEl>
                                              <p:pRg st="4" end="4"/>
                                            </p:txEl>
                                          </p:spTgt>
                                        </p:tgtEl>
                                        <p:attrNameLst>
                                          <p:attrName>style.color</p:attrName>
                                        </p:attrNameLst>
                                      </p:cBhvr>
                                      <p:to>
                                        <a:srgbClr val="00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5" grpId="1" uiExpand="1" build="p" animBg="1"/>
      <p:bldP spid="5" grpId="2" uiExpand="1" build="allAtOnce"/>
      <p:bldP spid="6" grpId="0" uiExpand="1" build="allAtOnce" animBg="1"/>
      <p:bldP spid="6"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Topics</a:t>
            </a:r>
            <a:endParaRPr lang="en-CA" dirty="0"/>
          </a:p>
        </p:txBody>
      </p:sp>
      <p:sp>
        <p:nvSpPr>
          <p:cNvPr id="3" name="Content Placeholder 2"/>
          <p:cNvSpPr>
            <a:spLocks noGrp="1"/>
          </p:cNvSpPr>
          <p:nvPr>
            <p:ph idx="1"/>
          </p:nvPr>
        </p:nvSpPr>
        <p:spPr>
          <a:xfrm>
            <a:off x="378369" y="1560780"/>
            <a:ext cx="8529146" cy="4781456"/>
          </a:xfrm>
        </p:spPr>
        <p:txBody>
          <a:bodyPr>
            <a:noAutofit/>
          </a:bodyPr>
          <a:lstStyle/>
          <a:p>
            <a:pPr>
              <a:lnSpc>
                <a:spcPts val="2700"/>
              </a:lnSpc>
              <a:spcBef>
                <a:spcPts val="300"/>
              </a:spcBef>
              <a:buSzPct val="80000"/>
              <a:buFont typeface="Wingdings" pitchFamily="2" charset="2"/>
              <a:buChar char=""/>
            </a:pPr>
            <a:r>
              <a:rPr lang="en-CA" sz="2400" dirty="0" smtClean="0">
                <a:hlinkClick r:id="rId2" action="ppaction://hlinksldjump"/>
              </a:rPr>
              <a:t>Learning Objectives</a:t>
            </a:r>
            <a:endParaRPr lang="en-CA" sz="2400" dirty="0" smtClean="0">
              <a:hlinkClick r:id="rId3" action="ppaction://hlinksldjump"/>
            </a:endParaRPr>
          </a:p>
          <a:p>
            <a:pPr>
              <a:lnSpc>
                <a:spcPts val="2700"/>
              </a:lnSpc>
              <a:spcBef>
                <a:spcPts val="300"/>
              </a:spcBef>
              <a:buSzPct val="80000"/>
              <a:buFont typeface="Wingdings" pitchFamily="2" charset="2"/>
              <a:buChar char=""/>
            </a:pPr>
            <a:r>
              <a:rPr lang="en-CA" sz="2400" dirty="0" smtClean="0">
                <a:hlinkClick r:id="rId3" action="ppaction://hlinksldjump"/>
              </a:rPr>
              <a:t>Introduction</a:t>
            </a:r>
            <a:endParaRPr lang="en-CA" sz="2400" dirty="0" smtClean="0"/>
          </a:p>
          <a:p>
            <a:pPr>
              <a:lnSpc>
                <a:spcPts val="2700"/>
              </a:lnSpc>
              <a:spcBef>
                <a:spcPts val="300"/>
              </a:spcBef>
              <a:buSzPct val="80000"/>
              <a:buFont typeface="Wingdings" pitchFamily="2" charset="2"/>
              <a:buChar char=""/>
            </a:pPr>
            <a:r>
              <a:rPr lang="en-CA" sz="2400" dirty="0">
                <a:hlinkClick r:id="rId4" action="ppaction://hlinksldjump"/>
              </a:rPr>
              <a:t>Anteroom </a:t>
            </a:r>
            <a:r>
              <a:rPr lang="en-CA" sz="2400" dirty="0" smtClean="0">
                <a:hlinkClick r:id="rId4" action="ppaction://hlinksldjump"/>
              </a:rPr>
              <a:t>Preparation</a:t>
            </a:r>
            <a:endParaRPr lang="en-CA" sz="2400" dirty="0" smtClean="0"/>
          </a:p>
          <a:p>
            <a:pPr>
              <a:lnSpc>
                <a:spcPts val="2700"/>
              </a:lnSpc>
              <a:spcBef>
                <a:spcPts val="300"/>
              </a:spcBef>
              <a:buSzPct val="80000"/>
              <a:buFont typeface="Wingdings" pitchFamily="2" charset="2"/>
              <a:buChar char=""/>
            </a:pPr>
            <a:r>
              <a:rPr lang="en-CA" sz="2400" dirty="0">
                <a:hlinkClick r:id="rId5" action="ppaction://hlinksldjump"/>
              </a:rPr>
              <a:t>Clean Room </a:t>
            </a:r>
            <a:r>
              <a:rPr lang="en-CA" sz="2400" dirty="0" smtClean="0">
                <a:hlinkClick r:id="rId5" action="ppaction://hlinksldjump"/>
              </a:rPr>
              <a:t>Equipment</a:t>
            </a:r>
            <a:endParaRPr lang="en-CA" sz="2400" dirty="0" smtClean="0"/>
          </a:p>
          <a:p>
            <a:pPr>
              <a:lnSpc>
                <a:spcPts val="2700"/>
              </a:lnSpc>
              <a:spcBef>
                <a:spcPts val="300"/>
              </a:spcBef>
              <a:buSzPct val="80000"/>
              <a:buFont typeface="Wingdings" pitchFamily="2" charset="2"/>
              <a:buChar char=""/>
            </a:pPr>
            <a:r>
              <a:rPr lang="en-CA" sz="2400" dirty="0">
                <a:hlinkClick r:id="rId6" action="ppaction://hlinksldjump"/>
              </a:rPr>
              <a:t>Components of the Horizontal Laminar Airflow </a:t>
            </a:r>
            <a:r>
              <a:rPr lang="en-CA" sz="2400" dirty="0" smtClean="0">
                <a:hlinkClick r:id="rId6" action="ppaction://hlinksldjump"/>
              </a:rPr>
              <a:t>Hood</a:t>
            </a:r>
            <a:endParaRPr lang="en-CA" sz="2400" dirty="0" smtClean="0"/>
          </a:p>
          <a:p>
            <a:pPr>
              <a:lnSpc>
                <a:spcPts val="2700"/>
              </a:lnSpc>
              <a:spcBef>
                <a:spcPts val="300"/>
              </a:spcBef>
              <a:buSzPct val="80000"/>
              <a:buFont typeface="Wingdings" pitchFamily="2" charset="2"/>
              <a:buChar char=""/>
            </a:pPr>
            <a:r>
              <a:rPr lang="en-CA" sz="2400" dirty="0">
                <a:hlinkClick r:id="rId7" action="ppaction://hlinksldjump"/>
              </a:rPr>
              <a:t>Operation of the Horizontal </a:t>
            </a:r>
            <a:r>
              <a:rPr lang="en-CA" sz="2400" dirty="0" smtClean="0">
                <a:hlinkClick r:id="rId7" action="ppaction://hlinksldjump"/>
              </a:rPr>
              <a:t>Hood</a:t>
            </a:r>
            <a:endParaRPr lang="en-CA" sz="2400" dirty="0" smtClean="0"/>
          </a:p>
          <a:p>
            <a:pPr>
              <a:lnSpc>
                <a:spcPts val="2700"/>
              </a:lnSpc>
              <a:spcBef>
                <a:spcPts val="300"/>
              </a:spcBef>
              <a:buSzPct val="80000"/>
              <a:buFont typeface="Wingdings" pitchFamily="2" charset="2"/>
              <a:buChar char=""/>
            </a:pPr>
            <a:r>
              <a:rPr lang="en-CA" sz="2400" dirty="0" smtClean="0">
                <a:hlinkClick r:id="rId8" action="ppaction://hlinksldjump"/>
              </a:rPr>
              <a:t>USP </a:t>
            </a:r>
            <a:r>
              <a:rPr lang="en-CA" sz="2400" dirty="0">
                <a:hlinkClick r:id="rId8" action="ppaction://hlinksldjump"/>
              </a:rPr>
              <a:t>Chapter &lt;797&gt; Guidelines for </a:t>
            </a:r>
            <a:r>
              <a:rPr lang="en-CA" sz="2400" dirty="0" smtClean="0">
                <a:hlinkClick r:id="rId8" action="ppaction://hlinksldjump"/>
              </a:rPr>
              <a:t>Cleaning the </a:t>
            </a:r>
            <a:r>
              <a:rPr lang="en-CA" sz="2400" dirty="0">
                <a:hlinkClick r:id="rId8" action="ppaction://hlinksldjump"/>
              </a:rPr>
              <a:t>Horizontal </a:t>
            </a:r>
            <a:r>
              <a:rPr lang="en-CA" sz="2400" dirty="0" smtClean="0">
                <a:hlinkClick r:id="rId8" action="ppaction://hlinksldjump"/>
              </a:rPr>
              <a:t>Hood</a:t>
            </a:r>
            <a:endParaRPr lang="en-CA" sz="2400" dirty="0" smtClean="0"/>
          </a:p>
          <a:p>
            <a:pPr>
              <a:lnSpc>
                <a:spcPts val="2700"/>
              </a:lnSpc>
              <a:spcBef>
                <a:spcPts val="300"/>
              </a:spcBef>
              <a:buSzPct val="80000"/>
              <a:buFont typeface="Wingdings" pitchFamily="2" charset="2"/>
              <a:buChar char=""/>
            </a:pPr>
            <a:r>
              <a:rPr lang="en-CA" sz="2400" dirty="0">
                <a:hlinkClick r:id="rId9" action="ppaction://hlinksldjump"/>
              </a:rPr>
              <a:t>Essential </a:t>
            </a:r>
            <a:r>
              <a:rPr lang="en-CA" sz="2400" dirty="0" smtClean="0">
                <a:hlinkClick r:id="rId9" action="ppaction://hlinksldjump"/>
              </a:rPr>
              <a:t>Supplies</a:t>
            </a:r>
            <a:endParaRPr lang="en-CA" sz="2400" dirty="0" smtClean="0"/>
          </a:p>
          <a:p>
            <a:pPr>
              <a:lnSpc>
                <a:spcPts val="2700"/>
              </a:lnSpc>
              <a:spcBef>
                <a:spcPts val="300"/>
              </a:spcBef>
              <a:buSzPct val="80000"/>
              <a:buFont typeface="Wingdings" pitchFamily="2" charset="2"/>
              <a:buChar char=""/>
            </a:pPr>
            <a:r>
              <a:rPr lang="en-CA" sz="2400" dirty="0" smtClean="0">
                <a:hlinkClick r:id="rId10" action="ppaction://hlinksldjump"/>
              </a:rPr>
              <a:t>Procedure-Specific Supplies</a:t>
            </a:r>
            <a:endParaRPr lang="en-CA" sz="2400" dirty="0" smtClean="0"/>
          </a:p>
          <a:p>
            <a:pPr>
              <a:lnSpc>
                <a:spcPts val="2700"/>
              </a:lnSpc>
              <a:spcBef>
                <a:spcPts val="300"/>
              </a:spcBef>
              <a:buSzPct val="80000"/>
              <a:buFont typeface="Wingdings" pitchFamily="2" charset="2"/>
              <a:buChar char=""/>
            </a:pPr>
            <a:r>
              <a:rPr lang="en-CA" sz="2400" dirty="0">
                <a:hlinkClick r:id="rId11" action="ppaction://hlinksldjump"/>
              </a:rPr>
              <a:t>Preview the Lab Procedure</a:t>
            </a:r>
            <a:endParaRPr lang="en-CA" sz="2400" dirty="0" smtClean="0">
              <a:hlinkClick r:id="" action="ppaction://noaction"/>
            </a:endParaRPr>
          </a:p>
          <a:p>
            <a:pPr>
              <a:lnSpc>
                <a:spcPts val="2700"/>
              </a:lnSpc>
              <a:spcBef>
                <a:spcPts val="300"/>
              </a:spcBef>
              <a:buSzPct val="80000"/>
              <a:buFont typeface="Wingdings" pitchFamily="2" charset="2"/>
              <a:buChar char=""/>
            </a:pPr>
            <a:r>
              <a:rPr lang="en-CA" sz="2400" dirty="0" smtClean="0">
                <a:hlinkClick r:id="" action="ppaction://noaction"/>
              </a:rPr>
              <a:t>Chapter </a:t>
            </a:r>
            <a:r>
              <a:rPr lang="en-CA" sz="2400" dirty="0">
                <a:hlinkClick r:id="" action="ppaction://noaction"/>
              </a:rPr>
              <a:t>Summary</a:t>
            </a:r>
            <a:endParaRPr lang="en-CA" sz="2400" dirty="0"/>
          </a:p>
        </p:txBody>
      </p:sp>
      <p:sp>
        <p:nvSpPr>
          <p:cNvPr id="8" name="Slide Number Placeholder 7"/>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grpSp>
        <p:nvGrpSpPr>
          <p:cNvPr id="12" name="Group 11"/>
          <p:cNvGrpSpPr/>
          <p:nvPr/>
        </p:nvGrpSpPr>
        <p:grpSpPr>
          <a:xfrm>
            <a:off x="6550153" y="4350447"/>
            <a:ext cx="2136647" cy="2054352"/>
            <a:chOff x="6550152" y="3328099"/>
            <a:chExt cx="2136647" cy="2054352"/>
          </a:xfrm>
        </p:grpSpPr>
        <p:pic>
          <p:nvPicPr>
            <p:cNvPr id="10" name="Picture 9"/>
            <p:cNvPicPr>
              <a:picLocks noChangeAspect="1"/>
            </p:cNvPicPr>
            <p:nvPr/>
          </p:nvPicPr>
          <p:blipFill>
            <a:blip r:embed="rId12">
              <a:extLst>
                <a:ext uri="{BEBA8EAE-BF5A-486C-A8C5-ECC9F3942E4B}">
                  <a14:imgProps xmlns:a14="http://schemas.microsoft.com/office/drawing/2010/main">
                    <a14:imgLayer r:embed="rId13">
                      <a14:imgEffect>
                        <a14:backgroundRemoval t="6083" b="89911" l="4980" r="89841">
                          <a14:foregroundMark x1="19721" y1="6231" x2="19721" y2="6231"/>
                          <a14:foregroundMark x1="4980" y1="13205" x2="4980" y2="13205"/>
                        </a14:backgroundRemoval>
                      </a14:imgEffect>
                    </a14:imgLayer>
                  </a14:imgProps>
                </a:ext>
                <a:ext uri="{28A0092B-C50C-407E-A947-70E740481C1C}">
                  <a14:useLocalDpi xmlns:a14="http://schemas.microsoft.com/office/drawing/2010/main" val="0"/>
                </a:ext>
              </a:extLst>
            </a:blip>
            <a:stretch>
              <a:fillRect/>
            </a:stretch>
          </p:blipFill>
          <p:spPr>
            <a:xfrm>
              <a:off x="6550152" y="3328099"/>
              <a:ext cx="1530096" cy="205435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911438" y="3740727"/>
              <a:ext cx="1775361" cy="1384995"/>
            </a:xfrm>
            <a:prstGeom prst="rect">
              <a:avLst/>
            </a:prstGeom>
            <a:noFill/>
          </p:spPr>
          <p:txBody>
            <a:bodyPr wrap="square" rtlCol="0">
              <a:spAutoFit/>
            </a:bodyPr>
            <a:lstStyle/>
            <a:p>
              <a:r>
                <a:rPr lang="en-CA" sz="1200" b="1" dirty="0" smtClean="0">
                  <a:solidFill>
                    <a:srgbClr val="002060"/>
                  </a:solidFill>
                </a:rPr>
                <a:t>In Slide Show view, click the desired topic  to the left to link directly to the related slide. To return to this slide at any point in the presentation, click the Topics button below. </a:t>
              </a:r>
              <a:endParaRPr lang="en-CA" sz="1200" b="1" dirty="0">
                <a:solidFill>
                  <a:srgbClr val="002060"/>
                </a:solidFill>
              </a:endParaRPr>
            </a:p>
          </p:txBody>
        </p:sp>
      </p:grpSp>
    </p:spTree>
    <p:extLst>
      <p:ext uri="{BB962C8B-B14F-4D97-AF65-F5344CB8AC3E}">
        <p14:creationId xmlns:p14="http://schemas.microsoft.com/office/powerpoint/2010/main" val="364877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smtClean="0"/>
              <a:t>Introduction</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a:t>In addition to adhering to strict aseptic protocol in anteroom and clean room procedures</a:t>
            </a:r>
            <a:r>
              <a:rPr lang="en-CA" dirty="0" smtClean="0"/>
              <a:t>, pharmacy </a:t>
            </a:r>
            <a:r>
              <a:rPr lang="en-CA" dirty="0"/>
              <a:t>technicians must ensure that the interior of the laminar </a:t>
            </a:r>
            <a:r>
              <a:rPr lang="en-CA" dirty="0" smtClean="0"/>
              <a:t>airflow hood also </a:t>
            </a:r>
            <a:r>
              <a:rPr lang="en-CA" dirty="0"/>
              <a:t>remains free of </a:t>
            </a:r>
            <a:r>
              <a:rPr lang="en-CA" dirty="0" smtClean="0"/>
              <a:t>contaminants</a:t>
            </a:r>
          </a:p>
          <a:p>
            <a:r>
              <a:rPr lang="en-CA" dirty="0"/>
              <a:t>Proper cleaning of the hood (in this case, the </a:t>
            </a:r>
            <a:r>
              <a:rPr lang="en-CA" b="1" dirty="0">
                <a:solidFill>
                  <a:srgbClr val="990000"/>
                </a:solidFill>
              </a:rPr>
              <a:t>horizontal laminar </a:t>
            </a:r>
            <a:r>
              <a:rPr lang="en-CA" b="1" dirty="0" smtClean="0">
                <a:solidFill>
                  <a:srgbClr val="990000"/>
                </a:solidFill>
              </a:rPr>
              <a:t>airflow </a:t>
            </a:r>
            <a:r>
              <a:rPr lang="en-CA" b="1" dirty="0">
                <a:solidFill>
                  <a:srgbClr val="990000"/>
                </a:solidFill>
              </a:rPr>
              <a:t>hood</a:t>
            </a:r>
            <a:r>
              <a:rPr lang="en-CA" dirty="0"/>
              <a:t>) </a:t>
            </a:r>
            <a:r>
              <a:rPr lang="en-CA" dirty="0" smtClean="0"/>
              <a:t>is vital </a:t>
            </a:r>
            <a:r>
              <a:rPr lang="en-CA" dirty="0"/>
              <a:t>to maintaining the sterility of CSPs</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51200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Anteroom Preparation</a:t>
            </a:r>
          </a:p>
        </p:txBody>
      </p:sp>
      <p:sp>
        <p:nvSpPr>
          <p:cNvPr id="3" name="Content Placeholder 2"/>
          <p:cNvSpPr>
            <a:spLocks noGrp="1"/>
          </p:cNvSpPr>
          <p:nvPr>
            <p:ph idx="1"/>
          </p:nvPr>
        </p:nvSpPr>
        <p:spPr>
          <a:xfrm>
            <a:off x="457201" y="1828800"/>
            <a:ext cx="3720661" cy="4367048"/>
          </a:xfrm>
        </p:spPr>
        <p:txBody>
          <a:bodyPr/>
          <a:lstStyle/>
          <a:p>
            <a:r>
              <a:rPr lang="en-CA" dirty="0"/>
              <a:t>Although the laminar </a:t>
            </a:r>
            <a:r>
              <a:rPr lang="en-CA" dirty="0" smtClean="0"/>
              <a:t>airflow </a:t>
            </a:r>
            <a:r>
              <a:rPr lang="en-CA" dirty="0"/>
              <a:t>hood is located in the clean room, preparation for </a:t>
            </a:r>
            <a:r>
              <a:rPr lang="en-CA" dirty="0" smtClean="0"/>
              <a:t>the hood-cleaning </a:t>
            </a:r>
            <a:r>
              <a:rPr lang="en-CA" dirty="0"/>
              <a:t>process begins in the </a:t>
            </a:r>
            <a:r>
              <a:rPr lang="en-CA" b="1" dirty="0">
                <a:solidFill>
                  <a:srgbClr val="990000"/>
                </a:solidFill>
              </a:rPr>
              <a:t>anteroom</a:t>
            </a:r>
            <a:endParaRPr lang="en-CA" dirty="0" smtClean="0">
              <a:solidFill>
                <a:srgbClr val="990000"/>
              </a:solidFill>
            </a:endParaRP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284" y="2062655"/>
            <a:ext cx="45720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05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Anteroom </a:t>
            </a:r>
            <a:r>
              <a:rPr lang="en-CA" dirty="0" smtClean="0"/>
              <a:t>Preparation…/2</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a:t>In the anteroom, the </a:t>
            </a:r>
            <a:r>
              <a:rPr lang="en-CA" dirty="0" smtClean="0"/>
              <a:t>IV technician </a:t>
            </a:r>
            <a:r>
              <a:rPr lang="en-CA" dirty="0"/>
              <a:t>gathers the required </a:t>
            </a:r>
            <a:r>
              <a:rPr lang="en-CA" dirty="0" smtClean="0"/>
              <a:t>hood-cleaning supplies—including </a:t>
            </a:r>
            <a:r>
              <a:rPr lang="en-CA" dirty="0"/>
              <a:t>lint-free</a:t>
            </a:r>
            <a:r>
              <a:rPr lang="en-CA" dirty="0" smtClean="0"/>
              <a:t>, aseptic </a:t>
            </a:r>
            <a:r>
              <a:rPr lang="en-CA" dirty="0"/>
              <a:t>hood-cleaning wipes; sterile water</a:t>
            </a:r>
            <a:r>
              <a:rPr lang="en-CA" dirty="0" smtClean="0"/>
              <a:t>; and </a:t>
            </a:r>
            <a:r>
              <a:rPr lang="en-CA" dirty="0"/>
              <a:t>sterile 70% IPA—and cleans </a:t>
            </a:r>
            <a:r>
              <a:rPr lang="en-CA" dirty="0" smtClean="0"/>
              <a:t>the exterior </a:t>
            </a:r>
            <a:r>
              <a:rPr lang="en-CA" dirty="0"/>
              <a:t>surfaces of the supply </a:t>
            </a:r>
            <a:r>
              <a:rPr lang="en-CA" dirty="0" smtClean="0"/>
              <a:t>containers with </a:t>
            </a:r>
            <a:r>
              <a:rPr lang="en-CA" dirty="0"/>
              <a:t>a presaturated aseptic cleaning </a:t>
            </a:r>
            <a:r>
              <a:rPr lang="en-CA" dirty="0" smtClean="0"/>
              <a:t>wipe</a:t>
            </a:r>
            <a:endParaRPr lang="en-CA" dirty="0"/>
          </a:p>
          <a:p>
            <a:pPr lvl="1"/>
            <a:r>
              <a:rPr lang="en-CA" dirty="0" smtClean="0"/>
              <a:t>these </a:t>
            </a:r>
            <a:r>
              <a:rPr lang="en-CA" dirty="0"/>
              <a:t>steps must be completed </a:t>
            </a:r>
            <a:r>
              <a:rPr lang="en-CA" dirty="0" smtClean="0"/>
              <a:t>before transporting </a:t>
            </a:r>
            <a:r>
              <a:rPr lang="en-CA" dirty="0"/>
              <a:t>the supplies into the </a:t>
            </a:r>
            <a:r>
              <a:rPr lang="en-CA" dirty="0" smtClean="0"/>
              <a:t>clean room</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17969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Clean Room Equipment</a:t>
            </a:r>
          </a:p>
        </p:txBody>
      </p:sp>
      <p:sp>
        <p:nvSpPr>
          <p:cNvPr id="3" name="Content Placeholder 2"/>
          <p:cNvSpPr>
            <a:spLocks noGrp="1"/>
          </p:cNvSpPr>
          <p:nvPr>
            <p:ph idx="1"/>
          </p:nvPr>
        </p:nvSpPr>
        <p:spPr>
          <a:xfrm>
            <a:off x="457200" y="1828800"/>
            <a:ext cx="3610303" cy="4367048"/>
          </a:xfrm>
        </p:spPr>
        <p:txBody>
          <a:bodyPr/>
          <a:lstStyle/>
          <a:p>
            <a:r>
              <a:rPr lang="en-CA" dirty="0"/>
              <a:t>Within the </a:t>
            </a:r>
            <a:r>
              <a:rPr lang="en-CA" b="1" dirty="0">
                <a:solidFill>
                  <a:srgbClr val="990000"/>
                </a:solidFill>
              </a:rPr>
              <a:t>clean room </a:t>
            </a:r>
            <a:r>
              <a:rPr lang="en-CA" dirty="0"/>
              <a:t>is the central piece </a:t>
            </a:r>
            <a:r>
              <a:rPr lang="en-CA" dirty="0" smtClean="0"/>
              <a:t>of equipment </a:t>
            </a:r>
            <a:r>
              <a:rPr lang="en-CA" dirty="0"/>
              <a:t>used in sterile compounding: </a:t>
            </a:r>
            <a:r>
              <a:rPr lang="en-CA" dirty="0" smtClean="0"/>
              <a:t>the laminar </a:t>
            </a:r>
            <a:r>
              <a:rPr lang="en-CA" dirty="0"/>
              <a:t>airflow </a:t>
            </a:r>
            <a:r>
              <a:rPr lang="en-CA" dirty="0" smtClean="0"/>
              <a:t>hood</a:t>
            </a:r>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049" y="2015358"/>
            <a:ext cx="45720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06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553792"/>
            <a:ext cx="8506496" cy="1046408"/>
          </a:xfrm>
        </p:spPr>
        <p:txBody>
          <a:bodyPr/>
          <a:lstStyle/>
          <a:p>
            <a:r>
              <a:rPr lang="en-CA" dirty="0"/>
              <a:t>Clean Room </a:t>
            </a:r>
            <a:r>
              <a:rPr lang="en-CA" dirty="0" smtClean="0"/>
              <a:t>Equipment…/2</a:t>
            </a:r>
            <a:endParaRPr lang="en-CA" dirty="0"/>
          </a:p>
        </p:txBody>
      </p:sp>
      <p:sp>
        <p:nvSpPr>
          <p:cNvPr id="3" name="Content Placeholder 2"/>
          <p:cNvSpPr>
            <a:spLocks noGrp="1"/>
          </p:cNvSpPr>
          <p:nvPr>
            <p:ph idx="1"/>
          </p:nvPr>
        </p:nvSpPr>
        <p:spPr>
          <a:xfrm>
            <a:off x="457200" y="1828800"/>
            <a:ext cx="8229600" cy="4367048"/>
          </a:xfrm>
        </p:spPr>
        <p:txBody>
          <a:bodyPr/>
          <a:lstStyle/>
          <a:p>
            <a:r>
              <a:rPr lang="en-CA" dirty="0" smtClean="0"/>
              <a:t>The </a:t>
            </a:r>
            <a:r>
              <a:rPr lang="en-CA" dirty="0"/>
              <a:t>number of hoods </a:t>
            </a:r>
            <a:r>
              <a:rPr lang="en-CA" dirty="0" smtClean="0"/>
              <a:t>in the </a:t>
            </a:r>
            <a:r>
              <a:rPr lang="en-CA" dirty="0"/>
              <a:t>clean room is determined by the </a:t>
            </a:r>
            <a:r>
              <a:rPr lang="en-CA" dirty="0" smtClean="0"/>
              <a:t>volume of </a:t>
            </a:r>
            <a:r>
              <a:rPr lang="en-CA" dirty="0"/>
              <a:t>CSPs that the lab produces; therefore, </a:t>
            </a:r>
            <a:r>
              <a:rPr lang="en-CA" dirty="0" smtClean="0"/>
              <a:t>there may </a:t>
            </a:r>
            <a:r>
              <a:rPr lang="en-CA" dirty="0"/>
              <a:t>be one or several horizontal </a:t>
            </a:r>
            <a:r>
              <a:rPr lang="en-CA" dirty="0" smtClean="0"/>
              <a:t>laminar airflow </a:t>
            </a:r>
            <a:r>
              <a:rPr lang="en-CA" dirty="0"/>
              <a:t>hoods within the clean room, as </a:t>
            </a:r>
            <a:r>
              <a:rPr lang="en-CA" dirty="0" smtClean="0"/>
              <a:t>well as </a:t>
            </a:r>
            <a:r>
              <a:rPr lang="en-CA" dirty="0"/>
              <a:t>a barrier isolator </a:t>
            </a:r>
            <a:r>
              <a:rPr lang="en-CA" dirty="0" smtClean="0"/>
              <a:t>hood</a:t>
            </a:r>
          </a:p>
          <a:p>
            <a:pPr lvl="1"/>
            <a:r>
              <a:rPr lang="en-CA" dirty="0" smtClean="0"/>
              <a:t>the </a:t>
            </a:r>
            <a:r>
              <a:rPr lang="en-CA" dirty="0"/>
              <a:t>vertical </a:t>
            </a:r>
            <a:r>
              <a:rPr lang="en-CA" dirty="0" smtClean="0"/>
              <a:t>laminar airflow </a:t>
            </a:r>
            <a:r>
              <a:rPr lang="en-CA" dirty="0"/>
              <a:t>hoods used in the preparation of </a:t>
            </a:r>
            <a:r>
              <a:rPr lang="en-CA" dirty="0" smtClean="0"/>
              <a:t>chemotherapy or </a:t>
            </a:r>
            <a:r>
              <a:rPr lang="en-CA" dirty="0"/>
              <a:t>nuclear medicine are housed </a:t>
            </a:r>
            <a:r>
              <a:rPr lang="en-CA" dirty="0" smtClean="0"/>
              <a:t>in their </a:t>
            </a:r>
            <a:r>
              <a:rPr lang="en-CA" dirty="0"/>
              <a:t>own separate, negative-pressure room</a:t>
            </a:r>
            <a:endParaRPr lang="en-CA" dirty="0" smtClean="0"/>
          </a:p>
        </p:txBody>
      </p:sp>
      <p:sp>
        <p:nvSpPr>
          <p:cNvPr id="7" name="Slide Number Placeholder 6"/>
          <p:cNvSpPr>
            <a:spLocks noGrp="1"/>
          </p:cNvSpPr>
          <p:nvPr>
            <p:ph type="sldNum" sz="quarter" idx="4"/>
          </p:nvPr>
        </p:nvSpPr>
        <p:spPr/>
        <p:txBody>
          <a:bodyPr/>
          <a:lstStyle/>
          <a:p>
            <a:r>
              <a:rPr lang="en-CA" dirty="0" smtClean="0">
                <a:sym typeface="Symbol"/>
              </a:rPr>
              <a:t></a:t>
            </a:r>
            <a:r>
              <a:rPr lang="en-CA" dirty="0" smtClean="0"/>
              <a:t>2012 Paradigm Publishing</a:t>
            </a:r>
            <a:endParaRPr lang="en-CA" dirty="0"/>
          </a:p>
        </p:txBody>
      </p:sp>
    </p:spTree>
    <p:extLst>
      <p:ext uri="{BB962C8B-B14F-4D97-AF65-F5344CB8AC3E}">
        <p14:creationId xmlns:p14="http://schemas.microsoft.com/office/powerpoint/2010/main" val="313228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3893</TotalTime>
  <Words>1989</Words>
  <Application>Microsoft Office PowerPoint</Application>
  <PresentationFormat>On-screen Show (4:3)</PresentationFormat>
  <Paragraphs>185</Paragraphs>
  <Slides>35</Slides>
  <Notes>1</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Custom Design</vt:lpstr>
      <vt:lpstr>1_Custom Design</vt:lpstr>
      <vt:lpstr>2_Custom Design</vt:lpstr>
      <vt:lpstr>3_Custom Design</vt:lpstr>
      <vt:lpstr>PowerPoint Presentation</vt:lpstr>
      <vt:lpstr>Chapter 7</vt:lpstr>
      <vt:lpstr>Learning Objectives</vt:lpstr>
      <vt:lpstr>Topics</vt:lpstr>
      <vt:lpstr>Introduction</vt:lpstr>
      <vt:lpstr>Anteroom Preparation</vt:lpstr>
      <vt:lpstr>Anteroom Preparation…/2</vt:lpstr>
      <vt:lpstr>Clean Room Equipment</vt:lpstr>
      <vt:lpstr>Clean Room Equipment…/2</vt:lpstr>
      <vt:lpstr>Components of the Horizontal Laminar Airflow Hood</vt:lpstr>
      <vt:lpstr>Components of the Horizontal Laminar Airflow Hood…/2</vt:lpstr>
      <vt:lpstr>Components of the Horizontal Laminar Airflow Hood…/3</vt:lpstr>
      <vt:lpstr>Components of the Horizontal Laminar Airflow Hood…/4</vt:lpstr>
      <vt:lpstr>Components of the Horizontal Laminar Airflow Hood…/5</vt:lpstr>
      <vt:lpstr>Operation of the Horizontal Hood</vt:lpstr>
      <vt:lpstr>Operation of the Horizontal Hood…/2</vt:lpstr>
      <vt:lpstr>USP Chapter &lt;797&gt; Guidelines for Cleaning the Horizontal Hood</vt:lpstr>
      <vt:lpstr>USP Chapter &lt;797&gt; Guidelines for Cleaning the Horizontal Hood…/2</vt:lpstr>
      <vt:lpstr>Your Turn</vt:lpstr>
      <vt:lpstr>Essential Supplies</vt:lpstr>
      <vt:lpstr>Essential Supplies…/2</vt:lpstr>
      <vt:lpstr>Procedure-Specific Supplies</vt:lpstr>
      <vt:lpstr>Procedure-Specific Supplies…/2</vt:lpstr>
      <vt:lpstr>Procedure-Specific Supplies…/3</vt:lpstr>
      <vt:lpstr>Procedure-Specific Supplies…/4</vt:lpstr>
      <vt:lpstr>Procedure-Specific Supplies…/5</vt:lpstr>
      <vt:lpstr>Procedure-Specific Supplies…/6</vt:lpstr>
      <vt:lpstr>Procedure-Specific Supplies…/7</vt:lpstr>
      <vt:lpstr>Preview the Lab Procedure</vt:lpstr>
      <vt:lpstr>Preview the Lab Procedure…/2</vt:lpstr>
      <vt:lpstr>Preview the Lab Procedure…/3</vt:lpstr>
      <vt:lpstr>Preview the Lab Procedure…/4</vt:lpstr>
      <vt:lpstr>Preview the Lab Procedure…/5</vt:lpstr>
      <vt:lpstr>Preview the Lab Procedure…/6</vt:lpstr>
      <vt:lpstr>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Stephanie Schempp</cp:lastModifiedBy>
  <cp:revision>241</cp:revision>
  <dcterms:created xsi:type="dcterms:W3CDTF">2011-08-04T20:21:36Z</dcterms:created>
  <dcterms:modified xsi:type="dcterms:W3CDTF">2011-10-31T19:12:37Z</dcterms:modified>
</cp:coreProperties>
</file>